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4" r:id="rId2"/>
  </p:sldMasterIdLst>
  <p:notesMasterIdLst>
    <p:notesMasterId r:id="rId92"/>
  </p:notesMasterIdLst>
  <p:handoutMasterIdLst>
    <p:handoutMasterId r:id="rId93"/>
  </p:handoutMasterIdLst>
  <p:sldIdLst>
    <p:sldId id="318" r:id="rId3"/>
    <p:sldId id="258" r:id="rId4"/>
    <p:sldId id="284" r:id="rId5"/>
    <p:sldId id="292" r:id="rId6"/>
    <p:sldId id="283" r:id="rId7"/>
    <p:sldId id="259" r:id="rId8"/>
    <p:sldId id="288" r:id="rId9"/>
    <p:sldId id="300" r:id="rId10"/>
    <p:sldId id="301" r:id="rId11"/>
    <p:sldId id="260" r:id="rId12"/>
    <p:sldId id="261" r:id="rId13"/>
    <p:sldId id="349" r:id="rId14"/>
    <p:sldId id="263" r:id="rId15"/>
    <p:sldId id="295" r:id="rId16"/>
    <p:sldId id="293" r:id="rId17"/>
    <p:sldId id="294" r:id="rId18"/>
    <p:sldId id="264" r:id="rId19"/>
    <p:sldId id="296" r:id="rId20"/>
    <p:sldId id="266" r:id="rId21"/>
    <p:sldId id="267" r:id="rId22"/>
    <p:sldId id="269" r:id="rId23"/>
    <p:sldId id="298" r:id="rId24"/>
    <p:sldId id="270" r:id="rId25"/>
    <p:sldId id="317" r:id="rId26"/>
    <p:sldId id="397" r:id="rId27"/>
    <p:sldId id="398" r:id="rId28"/>
    <p:sldId id="274" r:id="rId29"/>
    <p:sldId id="350" r:id="rId30"/>
    <p:sldId id="351" r:id="rId31"/>
    <p:sldId id="352" r:id="rId32"/>
    <p:sldId id="276" r:id="rId33"/>
    <p:sldId id="289" r:id="rId34"/>
    <p:sldId id="356" r:id="rId35"/>
    <p:sldId id="341" r:id="rId36"/>
    <p:sldId id="342" r:id="rId37"/>
    <p:sldId id="343" r:id="rId38"/>
    <p:sldId id="344" r:id="rId39"/>
    <p:sldId id="345" r:id="rId40"/>
    <p:sldId id="319" r:id="rId41"/>
    <p:sldId id="320" r:id="rId42"/>
    <p:sldId id="403" r:id="rId43"/>
    <p:sldId id="321" r:id="rId44"/>
    <p:sldId id="322" r:id="rId45"/>
    <p:sldId id="401" r:id="rId46"/>
    <p:sldId id="404" r:id="rId47"/>
    <p:sldId id="323" r:id="rId48"/>
    <p:sldId id="405" r:id="rId49"/>
    <p:sldId id="406" r:id="rId50"/>
    <p:sldId id="412" r:id="rId51"/>
    <p:sldId id="413" r:id="rId52"/>
    <p:sldId id="408" r:id="rId53"/>
    <p:sldId id="417" r:id="rId54"/>
    <p:sldId id="347" r:id="rId55"/>
    <p:sldId id="419" r:id="rId56"/>
    <p:sldId id="420" r:id="rId57"/>
    <p:sldId id="421" r:id="rId58"/>
    <p:sldId id="407" r:id="rId59"/>
    <p:sldId id="422" r:id="rId60"/>
    <p:sldId id="411" r:id="rId61"/>
    <p:sldId id="388" r:id="rId62"/>
    <p:sldId id="389" r:id="rId63"/>
    <p:sldId id="359" r:id="rId64"/>
    <p:sldId id="415" r:id="rId65"/>
    <p:sldId id="414" r:id="rId66"/>
    <p:sldId id="390" r:id="rId67"/>
    <p:sldId id="409" r:id="rId68"/>
    <p:sldId id="400" r:id="rId69"/>
    <p:sldId id="331" r:id="rId70"/>
    <p:sldId id="402" r:id="rId71"/>
    <p:sldId id="361" r:id="rId72"/>
    <p:sldId id="391" r:id="rId73"/>
    <p:sldId id="702" r:id="rId74"/>
    <p:sldId id="703" r:id="rId75"/>
    <p:sldId id="704" r:id="rId76"/>
    <p:sldId id="706" r:id="rId77"/>
    <p:sldId id="708" r:id="rId78"/>
    <p:sldId id="707" r:id="rId79"/>
    <p:sldId id="392" r:id="rId80"/>
    <p:sldId id="426" r:id="rId81"/>
    <p:sldId id="427" r:id="rId82"/>
    <p:sldId id="423" r:id="rId83"/>
    <p:sldId id="425" r:id="rId84"/>
    <p:sldId id="393" r:id="rId85"/>
    <p:sldId id="394" r:id="rId86"/>
    <p:sldId id="395" r:id="rId87"/>
    <p:sldId id="396" r:id="rId88"/>
    <p:sldId id="338" r:id="rId89"/>
    <p:sldId id="346" r:id="rId90"/>
    <p:sldId id="355" r:id="rId91"/>
  </p:sldIdLst>
  <p:sldSz cx="9144000" cy="6858000" type="screen4x3"/>
  <p:notesSz cx="7099300" cy="10234613"/>
  <p:custDataLst>
    <p:tags r:id="rId94"/>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1"/>
    <p:restoredTop sz="75124" autoAdjust="0"/>
  </p:normalViewPr>
  <p:slideViewPr>
    <p:cSldViewPr>
      <p:cViewPr varScale="1">
        <p:scale>
          <a:sx n="104" d="100"/>
          <a:sy n="104" d="100"/>
        </p:scale>
        <p:origin x="3352" y="200"/>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5F38F-EF33-3245-80A1-748B9C11A10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21598AA9-82E1-DB4F-9741-C1D5EDB5DAE9}">
      <dgm:prSet phldrT="[Text]" custT="1"/>
      <dgm:spPr/>
      <dgm:t>
        <a:bodyPr/>
        <a:lstStyle/>
        <a:p>
          <a:r>
            <a:rPr lang="en-US" sz="1600" dirty="0">
              <a:latin typeface="Calibri" charset="0"/>
              <a:ea typeface="Calibri" charset="0"/>
              <a:cs typeface="Calibri" charset="0"/>
            </a:rPr>
            <a:t>TOPIC MIXTURE</a:t>
          </a:r>
        </a:p>
      </dgm:t>
    </dgm:pt>
    <dgm:pt modelId="{221C13C1-2DC1-4440-8D50-81DDEE1EB768}" type="parTrans" cxnId="{59BE523C-26E2-5F49-9943-04818892D057}">
      <dgm:prSet/>
      <dgm:spPr/>
      <dgm:t>
        <a:bodyPr/>
        <a:lstStyle/>
        <a:p>
          <a:endParaRPr lang="en-US" sz="1800">
            <a:latin typeface="Calibri" charset="0"/>
            <a:ea typeface="Calibri" charset="0"/>
            <a:cs typeface="Calibri" charset="0"/>
          </a:endParaRPr>
        </a:p>
      </dgm:t>
    </dgm:pt>
    <dgm:pt modelId="{425FA6D6-5F66-5141-9D76-657D5A94E143}" type="sibTrans" cxnId="{59BE523C-26E2-5F49-9943-04818892D057}">
      <dgm:prSet/>
      <dgm:spPr/>
      <dgm:t>
        <a:bodyPr/>
        <a:lstStyle/>
        <a:p>
          <a:endParaRPr lang="en-US" sz="1800">
            <a:latin typeface="Calibri" charset="0"/>
            <a:ea typeface="Calibri" charset="0"/>
            <a:cs typeface="Calibri" charset="0"/>
          </a:endParaRPr>
        </a:p>
      </dgm:t>
    </dgm:pt>
    <dgm:pt modelId="{07A8AB78-05FA-4B4B-9DFF-814D373319EE}">
      <dgm:prSet phldrT="[Text]" custT="1"/>
      <dgm:spPr/>
      <dgm:t>
        <a:bodyPr/>
        <a:lstStyle/>
        <a:p>
          <a:r>
            <a:rPr lang="en-US" sz="1600" dirty="0">
              <a:latin typeface="Calibri" charset="0"/>
              <a:ea typeface="Calibri" charset="0"/>
              <a:cs typeface="Calibri" charset="0"/>
            </a:rPr>
            <a:t>TOPIC</a:t>
          </a:r>
        </a:p>
      </dgm:t>
    </dgm:pt>
    <dgm:pt modelId="{9200523A-57DD-184E-A3D4-471064B42943}" type="parTrans" cxnId="{769F44E8-3EF6-824C-9889-9A04E0DEA0B2}">
      <dgm:prSet/>
      <dgm:spPr/>
      <dgm:t>
        <a:bodyPr/>
        <a:lstStyle/>
        <a:p>
          <a:endParaRPr lang="en-US" sz="1800">
            <a:latin typeface="Calibri" charset="0"/>
            <a:ea typeface="Calibri" charset="0"/>
            <a:cs typeface="Calibri" charset="0"/>
          </a:endParaRPr>
        </a:p>
      </dgm:t>
    </dgm:pt>
    <dgm:pt modelId="{6171CDBB-96EB-5047-A339-DA1560FC038E}" type="sibTrans" cxnId="{769F44E8-3EF6-824C-9889-9A04E0DEA0B2}">
      <dgm:prSet/>
      <dgm:spPr/>
      <dgm:t>
        <a:bodyPr/>
        <a:lstStyle/>
        <a:p>
          <a:endParaRPr lang="en-US" sz="1800">
            <a:latin typeface="Calibri" charset="0"/>
            <a:ea typeface="Calibri" charset="0"/>
            <a:cs typeface="Calibri" charset="0"/>
          </a:endParaRPr>
        </a:p>
      </dgm:t>
    </dgm:pt>
    <dgm:pt modelId="{8F805642-3554-A940-A455-725E296E0056}">
      <dgm:prSet phldrT="[Text]" custT="1"/>
      <dgm:spPr/>
      <dgm:t>
        <a:bodyPr/>
        <a:lstStyle/>
        <a:p>
          <a:r>
            <a:rPr lang="en-US" sz="1600" dirty="0">
              <a:latin typeface="Calibri" charset="0"/>
              <a:ea typeface="Calibri" charset="0"/>
              <a:cs typeface="Calibri" charset="0"/>
            </a:rPr>
            <a:t>WORD</a:t>
          </a:r>
        </a:p>
      </dgm:t>
    </dgm:pt>
    <dgm:pt modelId="{6B7708B5-CFC4-2D4E-B2F9-B4D7E8E6D5B7}" type="parTrans" cxnId="{2CBBC1E5-F396-6D47-903D-75D737119568}">
      <dgm:prSet/>
      <dgm:spPr/>
      <dgm:t>
        <a:bodyPr/>
        <a:lstStyle/>
        <a:p>
          <a:endParaRPr lang="en-US" sz="1800">
            <a:latin typeface="Calibri" charset="0"/>
            <a:ea typeface="Calibri" charset="0"/>
            <a:cs typeface="Calibri" charset="0"/>
          </a:endParaRPr>
        </a:p>
      </dgm:t>
    </dgm:pt>
    <dgm:pt modelId="{E9A7C2F3-D98B-124C-81C4-AAB87C0CD72E}" type="sibTrans" cxnId="{2CBBC1E5-F396-6D47-903D-75D737119568}">
      <dgm:prSet/>
      <dgm:spPr/>
      <dgm:t>
        <a:bodyPr/>
        <a:lstStyle/>
        <a:p>
          <a:endParaRPr lang="en-US" sz="1800">
            <a:latin typeface="Calibri" charset="0"/>
            <a:ea typeface="Calibri" charset="0"/>
            <a:cs typeface="Calibri" charset="0"/>
          </a:endParaRPr>
        </a:p>
      </dgm:t>
    </dgm:pt>
    <dgm:pt modelId="{53B9F001-8919-2B40-955E-B90E345F0FA9}">
      <dgm:prSet phldrT="[Text]" custT="1"/>
      <dgm:spPr/>
      <dgm:t>
        <a:bodyPr/>
        <a:lstStyle/>
        <a:p>
          <a:r>
            <a:rPr lang="en-US" sz="1600" dirty="0">
              <a:latin typeface="Calibri" charset="0"/>
              <a:ea typeface="Calibri" charset="0"/>
              <a:cs typeface="Calibri" charset="0"/>
            </a:rPr>
            <a:t>TOPIC</a:t>
          </a:r>
        </a:p>
      </dgm:t>
    </dgm:pt>
    <dgm:pt modelId="{A69EA7E2-72DF-9E41-8769-747DB44E2C19}" type="parTrans" cxnId="{CA62BD3D-F4BF-6443-8DF5-C59320D191A1}">
      <dgm:prSet/>
      <dgm:spPr/>
      <dgm:t>
        <a:bodyPr/>
        <a:lstStyle/>
        <a:p>
          <a:endParaRPr lang="en-US" sz="1800">
            <a:latin typeface="Calibri" charset="0"/>
            <a:ea typeface="Calibri" charset="0"/>
            <a:cs typeface="Calibri" charset="0"/>
          </a:endParaRPr>
        </a:p>
      </dgm:t>
    </dgm:pt>
    <dgm:pt modelId="{EC829937-D244-614C-B14F-BCB0BC4CB47E}" type="sibTrans" cxnId="{CA62BD3D-F4BF-6443-8DF5-C59320D191A1}">
      <dgm:prSet/>
      <dgm:spPr/>
      <dgm:t>
        <a:bodyPr/>
        <a:lstStyle/>
        <a:p>
          <a:endParaRPr lang="en-US" sz="1800">
            <a:latin typeface="Calibri" charset="0"/>
            <a:ea typeface="Calibri" charset="0"/>
            <a:cs typeface="Calibri" charset="0"/>
          </a:endParaRPr>
        </a:p>
      </dgm:t>
    </dgm:pt>
    <dgm:pt modelId="{43B8DC7C-B157-D449-A07A-A239557373CF}">
      <dgm:prSet phldrT="[Text]" custT="1"/>
      <dgm:spPr/>
      <dgm:t>
        <a:bodyPr/>
        <a:lstStyle/>
        <a:p>
          <a:r>
            <a:rPr lang="en-US" sz="1600" dirty="0">
              <a:latin typeface="Calibri" charset="0"/>
              <a:ea typeface="Calibri" charset="0"/>
              <a:cs typeface="Calibri" charset="0"/>
            </a:rPr>
            <a:t>WORD</a:t>
          </a:r>
        </a:p>
      </dgm:t>
    </dgm:pt>
    <dgm:pt modelId="{D296960B-B9DE-4642-B7E2-765F23F20EB4}" type="parTrans" cxnId="{5BBC5FB0-0B98-6342-AF6D-9A5403BC27B8}">
      <dgm:prSet/>
      <dgm:spPr/>
      <dgm:t>
        <a:bodyPr/>
        <a:lstStyle/>
        <a:p>
          <a:endParaRPr lang="en-US" sz="1800">
            <a:latin typeface="Calibri" charset="0"/>
            <a:ea typeface="Calibri" charset="0"/>
            <a:cs typeface="Calibri" charset="0"/>
          </a:endParaRPr>
        </a:p>
      </dgm:t>
    </dgm:pt>
    <dgm:pt modelId="{71847F4A-A2BB-964F-A043-0187B4E5C7CF}" type="sibTrans" cxnId="{5BBC5FB0-0B98-6342-AF6D-9A5403BC27B8}">
      <dgm:prSet/>
      <dgm:spPr/>
      <dgm:t>
        <a:bodyPr/>
        <a:lstStyle/>
        <a:p>
          <a:endParaRPr lang="en-US" sz="1800">
            <a:latin typeface="Calibri" charset="0"/>
            <a:ea typeface="Calibri" charset="0"/>
            <a:cs typeface="Calibri" charset="0"/>
          </a:endParaRPr>
        </a:p>
      </dgm:t>
    </dgm:pt>
    <dgm:pt modelId="{E434AD5C-12DB-DB44-B089-A1A6228A47F1}">
      <dgm:prSet phldrT="[Text]" custT="1"/>
      <dgm:spPr/>
      <dgm:t>
        <a:bodyPr/>
        <a:lstStyle/>
        <a:p>
          <a:r>
            <a:rPr lang="en-US" sz="1600" dirty="0">
              <a:latin typeface="Calibri" charset="0"/>
              <a:ea typeface="Calibri" charset="0"/>
              <a:cs typeface="Calibri" charset="0"/>
            </a:rPr>
            <a:t>...</a:t>
          </a:r>
        </a:p>
      </dgm:t>
    </dgm:pt>
    <dgm:pt modelId="{64DEE974-D16B-5B41-B50D-722A63CB0FB7}" type="parTrans" cxnId="{020A70B9-511E-C84F-AB4B-0288198957F5}">
      <dgm:prSet/>
      <dgm:spPr/>
      <dgm:t>
        <a:bodyPr/>
        <a:lstStyle/>
        <a:p>
          <a:endParaRPr lang="en-US" sz="1800">
            <a:latin typeface="Calibri" charset="0"/>
            <a:ea typeface="Calibri" charset="0"/>
            <a:cs typeface="Calibri" charset="0"/>
          </a:endParaRPr>
        </a:p>
      </dgm:t>
    </dgm:pt>
    <dgm:pt modelId="{6FAFBE89-D8B4-534E-8F51-AD7FBE609777}" type="sibTrans" cxnId="{020A70B9-511E-C84F-AB4B-0288198957F5}">
      <dgm:prSet/>
      <dgm:spPr/>
      <dgm:t>
        <a:bodyPr/>
        <a:lstStyle/>
        <a:p>
          <a:endParaRPr lang="en-US" sz="1800">
            <a:latin typeface="Calibri" charset="0"/>
            <a:ea typeface="Calibri" charset="0"/>
            <a:cs typeface="Calibri" charset="0"/>
          </a:endParaRPr>
        </a:p>
      </dgm:t>
    </dgm:pt>
    <dgm:pt modelId="{5A2E00E1-0CF4-4045-9AB7-7F0852893E2B}">
      <dgm:prSet phldrT="[Text]" custT="1"/>
      <dgm:spPr/>
      <dgm:t>
        <a:bodyPr/>
        <a:lstStyle/>
        <a:p>
          <a:r>
            <a:rPr lang="en-US" sz="1600" dirty="0">
              <a:latin typeface="Calibri" charset="0"/>
              <a:ea typeface="Calibri" charset="0"/>
              <a:cs typeface="Calibri" charset="0"/>
            </a:rPr>
            <a:t>...</a:t>
          </a:r>
        </a:p>
      </dgm:t>
    </dgm:pt>
    <dgm:pt modelId="{92B445D9-2536-4B42-97A8-3F302D683E23}" type="parTrans" cxnId="{95078D97-36E6-FF40-AC92-1445F2874613}">
      <dgm:prSet/>
      <dgm:spPr/>
      <dgm:t>
        <a:bodyPr/>
        <a:lstStyle/>
        <a:p>
          <a:endParaRPr lang="en-US" sz="1800">
            <a:latin typeface="Calibri" charset="0"/>
            <a:ea typeface="Calibri" charset="0"/>
            <a:cs typeface="Calibri" charset="0"/>
          </a:endParaRPr>
        </a:p>
      </dgm:t>
    </dgm:pt>
    <dgm:pt modelId="{3BD1059A-01B7-7048-A537-1FF6E6C64A0D}" type="sibTrans" cxnId="{95078D97-36E6-FF40-AC92-1445F2874613}">
      <dgm:prSet/>
      <dgm:spPr/>
      <dgm:t>
        <a:bodyPr/>
        <a:lstStyle/>
        <a:p>
          <a:endParaRPr lang="en-US" sz="1800">
            <a:latin typeface="Calibri" charset="0"/>
            <a:ea typeface="Calibri" charset="0"/>
            <a:cs typeface="Calibri" charset="0"/>
          </a:endParaRPr>
        </a:p>
      </dgm:t>
    </dgm:pt>
    <dgm:pt modelId="{424A7D78-7B0B-974D-89AC-D4013F5E44FA}" type="pres">
      <dgm:prSet presAssocID="{F6E5F38F-EF33-3245-80A1-748B9C11A10F}" presName="hierChild1" presStyleCnt="0">
        <dgm:presLayoutVars>
          <dgm:chPref val="1"/>
          <dgm:dir/>
          <dgm:animOne val="branch"/>
          <dgm:animLvl val="lvl"/>
          <dgm:resizeHandles/>
        </dgm:presLayoutVars>
      </dgm:prSet>
      <dgm:spPr/>
    </dgm:pt>
    <dgm:pt modelId="{F096D584-BE34-204E-8681-0FD6CBBCE038}" type="pres">
      <dgm:prSet presAssocID="{21598AA9-82E1-DB4F-9741-C1D5EDB5DAE9}" presName="hierRoot1" presStyleCnt="0"/>
      <dgm:spPr/>
    </dgm:pt>
    <dgm:pt modelId="{3EC47FEE-0D70-C740-9B93-B1F3A0F85051}" type="pres">
      <dgm:prSet presAssocID="{21598AA9-82E1-DB4F-9741-C1D5EDB5DAE9}" presName="composite" presStyleCnt="0"/>
      <dgm:spPr/>
    </dgm:pt>
    <dgm:pt modelId="{CFAEC223-AB9E-3441-AC8B-FDD5B1850070}" type="pres">
      <dgm:prSet presAssocID="{21598AA9-82E1-DB4F-9741-C1D5EDB5DAE9}" presName="background" presStyleLbl="node0" presStyleIdx="0" presStyleCnt="1"/>
      <dgm:spPr/>
    </dgm:pt>
    <dgm:pt modelId="{CA06A3D6-108E-224A-A0DC-6E612736BD36}" type="pres">
      <dgm:prSet presAssocID="{21598AA9-82E1-DB4F-9741-C1D5EDB5DAE9}" presName="text" presStyleLbl="fgAcc0" presStyleIdx="0" presStyleCnt="1">
        <dgm:presLayoutVars>
          <dgm:chPref val="3"/>
        </dgm:presLayoutVars>
      </dgm:prSet>
      <dgm:spPr/>
    </dgm:pt>
    <dgm:pt modelId="{B776BEE1-6030-D84B-B54C-44E20A912940}" type="pres">
      <dgm:prSet presAssocID="{21598AA9-82E1-DB4F-9741-C1D5EDB5DAE9}" presName="hierChild2" presStyleCnt="0"/>
      <dgm:spPr/>
    </dgm:pt>
    <dgm:pt modelId="{1598DE90-CF50-B948-9B8C-E20592D75534}" type="pres">
      <dgm:prSet presAssocID="{9200523A-57DD-184E-A3D4-471064B42943}" presName="Name10" presStyleLbl="parChTrans1D2" presStyleIdx="0" presStyleCnt="3"/>
      <dgm:spPr/>
    </dgm:pt>
    <dgm:pt modelId="{7F6570E7-EB35-E246-B9A5-B7CC0EF9B446}" type="pres">
      <dgm:prSet presAssocID="{07A8AB78-05FA-4B4B-9DFF-814D373319EE}" presName="hierRoot2" presStyleCnt="0"/>
      <dgm:spPr/>
    </dgm:pt>
    <dgm:pt modelId="{CB0C132B-2BEA-9F47-8D35-714CE2B4DB12}" type="pres">
      <dgm:prSet presAssocID="{07A8AB78-05FA-4B4B-9DFF-814D373319EE}" presName="composite2" presStyleCnt="0"/>
      <dgm:spPr/>
    </dgm:pt>
    <dgm:pt modelId="{C40AFBE9-BC15-1741-AE19-62A5D9FD5ED2}" type="pres">
      <dgm:prSet presAssocID="{07A8AB78-05FA-4B4B-9DFF-814D373319EE}" presName="background2" presStyleLbl="node2" presStyleIdx="0" presStyleCnt="3"/>
      <dgm:spPr/>
    </dgm:pt>
    <dgm:pt modelId="{4366059D-D7C2-844E-953A-91153172C24D}" type="pres">
      <dgm:prSet presAssocID="{07A8AB78-05FA-4B4B-9DFF-814D373319EE}" presName="text2" presStyleLbl="fgAcc2" presStyleIdx="0" presStyleCnt="3">
        <dgm:presLayoutVars>
          <dgm:chPref val="3"/>
        </dgm:presLayoutVars>
      </dgm:prSet>
      <dgm:spPr/>
    </dgm:pt>
    <dgm:pt modelId="{0EFB21F9-DFFA-5541-9E60-91E9593A3041}" type="pres">
      <dgm:prSet presAssocID="{07A8AB78-05FA-4B4B-9DFF-814D373319EE}" presName="hierChild3" presStyleCnt="0"/>
      <dgm:spPr/>
    </dgm:pt>
    <dgm:pt modelId="{D8EC2477-CE38-1A45-B2A8-4212FA817ADB}" type="pres">
      <dgm:prSet presAssocID="{6B7708B5-CFC4-2D4E-B2F9-B4D7E8E6D5B7}" presName="Name17" presStyleLbl="parChTrans1D3" presStyleIdx="0" presStyleCnt="3"/>
      <dgm:spPr/>
    </dgm:pt>
    <dgm:pt modelId="{BCD0DED1-9A8A-B042-9447-B863DC0C211A}" type="pres">
      <dgm:prSet presAssocID="{8F805642-3554-A940-A455-725E296E0056}" presName="hierRoot3" presStyleCnt="0"/>
      <dgm:spPr/>
    </dgm:pt>
    <dgm:pt modelId="{ABEED51A-35C6-6448-B68B-6895D404DDD8}" type="pres">
      <dgm:prSet presAssocID="{8F805642-3554-A940-A455-725E296E0056}" presName="composite3" presStyleCnt="0"/>
      <dgm:spPr/>
    </dgm:pt>
    <dgm:pt modelId="{301AFB79-4109-A24D-B601-1251F73B5E41}" type="pres">
      <dgm:prSet presAssocID="{8F805642-3554-A940-A455-725E296E0056}" presName="background3" presStyleLbl="node3" presStyleIdx="0" presStyleCnt="3"/>
      <dgm:spPr/>
    </dgm:pt>
    <dgm:pt modelId="{1185DD4C-0401-9347-8055-76EA7F080206}" type="pres">
      <dgm:prSet presAssocID="{8F805642-3554-A940-A455-725E296E0056}" presName="text3" presStyleLbl="fgAcc3" presStyleIdx="0" presStyleCnt="3">
        <dgm:presLayoutVars>
          <dgm:chPref val="3"/>
        </dgm:presLayoutVars>
      </dgm:prSet>
      <dgm:spPr/>
    </dgm:pt>
    <dgm:pt modelId="{35C4C243-A1B7-A841-8AB7-896D127CFBA1}" type="pres">
      <dgm:prSet presAssocID="{8F805642-3554-A940-A455-725E296E0056}" presName="hierChild4" presStyleCnt="0"/>
      <dgm:spPr/>
    </dgm:pt>
    <dgm:pt modelId="{DB149BC7-79B1-A342-8009-89424C340DD6}" type="pres">
      <dgm:prSet presAssocID="{64DEE974-D16B-5B41-B50D-722A63CB0FB7}" presName="Name10" presStyleLbl="parChTrans1D2" presStyleIdx="1" presStyleCnt="3"/>
      <dgm:spPr/>
    </dgm:pt>
    <dgm:pt modelId="{7C1D85F2-5BC4-3C45-903E-952DB2B20112}" type="pres">
      <dgm:prSet presAssocID="{E434AD5C-12DB-DB44-B089-A1A6228A47F1}" presName="hierRoot2" presStyleCnt="0"/>
      <dgm:spPr/>
    </dgm:pt>
    <dgm:pt modelId="{FD4ADFB8-E076-BE42-A5CD-E74BB97D2EE7}" type="pres">
      <dgm:prSet presAssocID="{E434AD5C-12DB-DB44-B089-A1A6228A47F1}" presName="composite2" presStyleCnt="0"/>
      <dgm:spPr/>
    </dgm:pt>
    <dgm:pt modelId="{6FD1F5F2-8746-1944-845C-A4C086CB549E}" type="pres">
      <dgm:prSet presAssocID="{E434AD5C-12DB-DB44-B089-A1A6228A47F1}" presName="background2" presStyleLbl="node2" presStyleIdx="1" presStyleCnt="3"/>
      <dgm:spPr/>
    </dgm:pt>
    <dgm:pt modelId="{05C76DD6-B8F9-A349-8113-214FD6414DD6}" type="pres">
      <dgm:prSet presAssocID="{E434AD5C-12DB-DB44-B089-A1A6228A47F1}" presName="text2" presStyleLbl="fgAcc2" presStyleIdx="1" presStyleCnt="3">
        <dgm:presLayoutVars>
          <dgm:chPref val="3"/>
        </dgm:presLayoutVars>
      </dgm:prSet>
      <dgm:spPr/>
    </dgm:pt>
    <dgm:pt modelId="{69C6B731-1EC3-F041-8589-9EF92DD0244F}" type="pres">
      <dgm:prSet presAssocID="{E434AD5C-12DB-DB44-B089-A1A6228A47F1}" presName="hierChild3" presStyleCnt="0"/>
      <dgm:spPr/>
    </dgm:pt>
    <dgm:pt modelId="{59AA4B1F-8FD8-1047-A6B1-EEEA25BF4A93}" type="pres">
      <dgm:prSet presAssocID="{92B445D9-2536-4B42-97A8-3F302D683E23}" presName="Name17" presStyleLbl="parChTrans1D3" presStyleIdx="1" presStyleCnt="3"/>
      <dgm:spPr/>
    </dgm:pt>
    <dgm:pt modelId="{2163E3EA-2A46-924C-9BB6-1DA1318E9576}" type="pres">
      <dgm:prSet presAssocID="{5A2E00E1-0CF4-4045-9AB7-7F0852893E2B}" presName="hierRoot3" presStyleCnt="0"/>
      <dgm:spPr/>
    </dgm:pt>
    <dgm:pt modelId="{05D5E7C5-B7AC-FF42-B494-C4DBDB87D635}" type="pres">
      <dgm:prSet presAssocID="{5A2E00E1-0CF4-4045-9AB7-7F0852893E2B}" presName="composite3" presStyleCnt="0"/>
      <dgm:spPr/>
    </dgm:pt>
    <dgm:pt modelId="{4BA560F0-C90B-F849-8CBA-C0CCCC6E180A}" type="pres">
      <dgm:prSet presAssocID="{5A2E00E1-0CF4-4045-9AB7-7F0852893E2B}" presName="background3" presStyleLbl="node3" presStyleIdx="1" presStyleCnt="3"/>
      <dgm:spPr/>
    </dgm:pt>
    <dgm:pt modelId="{4F0FEE3F-689D-3246-AC14-0756D0EE0A77}" type="pres">
      <dgm:prSet presAssocID="{5A2E00E1-0CF4-4045-9AB7-7F0852893E2B}" presName="text3" presStyleLbl="fgAcc3" presStyleIdx="1" presStyleCnt="3">
        <dgm:presLayoutVars>
          <dgm:chPref val="3"/>
        </dgm:presLayoutVars>
      </dgm:prSet>
      <dgm:spPr/>
    </dgm:pt>
    <dgm:pt modelId="{EBE699BF-2B32-9048-A03B-5E6CC3D7BC0C}" type="pres">
      <dgm:prSet presAssocID="{5A2E00E1-0CF4-4045-9AB7-7F0852893E2B}" presName="hierChild4" presStyleCnt="0"/>
      <dgm:spPr/>
    </dgm:pt>
    <dgm:pt modelId="{BAFDF403-B4A5-6D43-8043-B2A2A5E32A6E}" type="pres">
      <dgm:prSet presAssocID="{A69EA7E2-72DF-9E41-8769-747DB44E2C19}" presName="Name10" presStyleLbl="parChTrans1D2" presStyleIdx="2" presStyleCnt="3"/>
      <dgm:spPr/>
    </dgm:pt>
    <dgm:pt modelId="{566D61F5-2D68-0A43-A9F0-6D3E24503DCC}" type="pres">
      <dgm:prSet presAssocID="{53B9F001-8919-2B40-955E-B90E345F0FA9}" presName="hierRoot2" presStyleCnt="0"/>
      <dgm:spPr/>
    </dgm:pt>
    <dgm:pt modelId="{E1E43E89-F3B5-4C4E-B7B7-4F9E0EB284E3}" type="pres">
      <dgm:prSet presAssocID="{53B9F001-8919-2B40-955E-B90E345F0FA9}" presName="composite2" presStyleCnt="0"/>
      <dgm:spPr/>
    </dgm:pt>
    <dgm:pt modelId="{497D6734-9BDB-8F47-BC27-58402407A882}" type="pres">
      <dgm:prSet presAssocID="{53B9F001-8919-2B40-955E-B90E345F0FA9}" presName="background2" presStyleLbl="node2" presStyleIdx="2" presStyleCnt="3"/>
      <dgm:spPr/>
    </dgm:pt>
    <dgm:pt modelId="{9D9859B7-0886-084E-A646-FCEF7705DE38}" type="pres">
      <dgm:prSet presAssocID="{53B9F001-8919-2B40-955E-B90E345F0FA9}" presName="text2" presStyleLbl="fgAcc2" presStyleIdx="2" presStyleCnt="3">
        <dgm:presLayoutVars>
          <dgm:chPref val="3"/>
        </dgm:presLayoutVars>
      </dgm:prSet>
      <dgm:spPr/>
    </dgm:pt>
    <dgm:pt modelId="{A00F1617-333F-624A-9332-1168DE12157F}" type="pres">
      <dgm:prSet presAssocID="{53B9F001-8919-2B40-955E-B90E345F0FA9}" presName="hierChild3" presStyleCnt="0"/>
      <dgm:spPr/>
    </dgm:pt>
    <dgm:pt modelId="{61ACF515-A915-0944-B8DD-3F512AC002D5}" type="pres">
      <dgm:prSet presAssocID="{D296960B-B9DE-4642-B7E2-765F23F20EB4}" presName="Name17" presStyleLbl="parChTrans1D3" presStyleIdx="2" presStyleCnt="3"/>
      <dgm:spPr/>
    </dgm:pt>
    <dgm:pt modelId="{F6FBA2FF-6AC2-7449-BC6F-F6C587F5EBBC}" type="pres">
      <dgm:prSet presAssocID="{43B8DC7C-B157-D449-A07A-A239557373CF}" presName="hierRoot3" presStyleCnt="0"/>
      <dgm:spPr/>
    </dgm:pt>
    <dgm:pt modelId="{95F60F1C-51FC-CF43-A1D6-B0EFBD262B54}" type="pres">
      <dgm:prSet presAssocID="{43B8DC7C-B157-D449-A07A-A239557373CF}" presName="composite3" presStyleCnt="0"/>
      <dgm:spPr/>
    </dgm:pt>
    <dgm:pt modelId="{3A8306FF-50C3-7D48-B58D-48EDBC3E0252}" type="pres">
      <dgm:prSet presAssocID="{43B8DC7C-B157-D449-A07A-A239557373CF}" presName="background3" presStyleLbl="node3" presStyleIdx="2" presStyleCnt="3"/>
      <dgm:spPr/>
    </dgm:pt>
    <dgm:pt modelId="{7535A9C5-1ED6-324C-81F1-E1DA14929168}" type="pres">
      <dgm:prSet presAssocID="{43B8DC7C-B157-D449-A07A-A239557373CF}" presName="text3" presStyleLbl="fgAcc3" presStyleIdx="2" presStyleCnt="3">
        <dgm:presLayoutVars>
          <dgm:chPref val="3"/>
        </dgm:presLayoutVars>
      </dgm:prSet>
      <dgm:spPr/>
    </dgm:pt>
    <dgm:pt modelId="{1B6E19CA-E641-C24D-BAE6-8830B358DEDC}" type="pres">
      <dgm:prSet presAssocID="{43B8DC7C-B157-D449-A07A-A239557373CF}" presName="hierChild4" presStyleCnt="0"/>
      <dgm:spPr/>
    </dgm:pt>
  </dgm:ptLst>
  <dgm:cxnLst>
    <dgm:cxn modelId="{B8ED4605-76FF-3343-BA42-714EE873EC69}" type="presOf" srcId="{9200523A-57DD-184E-A3D4-471064B42943}" destId="{1598DE90-CF50-B948-9B8C-E20592D75534}" srcOrd="0" destOrd="0" presId="urn:microsoft.com/office/officeart/2005/8/layout/hierarchy1"/>
    <dgm:cxn modelId="{2B2BCC07-87C1-0249-B69E-EFC7EB74CB3C}" type="presOf" srcId="{43B8DC7C-B157-D449-A07A-A239557373CF}" destId="{7535A9C5-1ED6-324C-81F1-E1DA14929168}" srcOrd="0" destOrd="0" presId="urn:microsoft.com/office/officeart/2005/8/layout/hierarchy1"/>
    <dgm:cxn modelId="{21BF760B-DABF-544D-BF54-9E0D6088AFB1}" type="presOf" srcId="{8F805642-3554-A940-A455-725E296E0056}" destId="{1185DD4C-0401-9347-8055-76EA7F080206}" srcOrd="0" destOrd="0" presId="urn:microsoft.com/office/officeart/2005/8/layout/hierarchy1"/>
    <dgm:cxn modelId="{4EC96419-6213-1740-9076-7A9678D2B586}" type="presOf" srcId="{21598AA9-82E1-DB4F-9741-C1D5EDB5DAE9}" destId="{CA06A3D6-108E-224A-A0DC-6E612736BD36}" srcOrd="0" destOrd="0" presId="urn:microsoft.com/office/officeart/2005/8/layout/hierarchy1"/>
    <dgm:cxn modelId="{D9CB152F-3A77-6E4B-82B1-49E725F60926}" type="presOf" srcId="{92B445D9-2536-4B42-97A8-3F302D683E23}" destId="{59AA4B1F-8FD8-1047-A6B1-EEEA25BF4A93}" srcOrd="0" destOrd="0" presId="urn:microsoft.com/office/officeart/2005/8/layout/hierarchy1"/>
    <dgm:cxn modelId="{3739742F-ED47-7B40-B130-2E5702C402EF}" type="presOf" srcId="{53B9F001-8919-2B40-955E-B90E345F0FA9}" destId="{9D9859B7-0886-084E-A646-FCEF7705DE38}" srcOrd="0" destOrd="0" presId="urn:microsoft.com/office/officeart/2005/8/layout/hierarchy1"/>
    <dgm:cxn modelId="{59BE523C-26E2-5F49-9943-04818892D057}" srcId="{F6E5F38F-EF33-3245-80A1-748B9C11A10F}" destId="{21598AA9-82E1-DB4F-9741-C1D5EDB5DAE9}" srcOrd="0" destOrd="0" parTransId="{221C13C1-2DC1-4440-8D50-81DDEE1EB768}" sibTransId="{425FA6D6-5F66-5141-9D76-657D5A94E143}"/>
    <dgm:cxn modelId="{CA62BD3D-F4BF-6443-8DF5-C59320D191A1}" srcId="{21598AA9-82E1-DB4F-9741-C1D5EDB5DAE9}" destId="{53B9F001-8919-2B40-955E-B90E345F0FA9}" srcOrd="2" destOrd="0" parTransId="{A69EA7E2-72DF-9E41-8769-747DB44E2C19}" sibTransId="{EC829937-D244-614C-B14F-BCB0BC4CB47E}"/>
    <dgm:cxn modelId="{BA88CF65-BB35-5346-A896-ADADB03F851D}" type="presOf" srcId="{F6E5F38F-EF33-3245-80A1-748B9C11A10F}" destId="{424A7D78-7B0B-974D-89AC-D4013F5E44FA}" srcOrd="0" destOrd="0" presId="urn:microsoft.com/office/officeart/2005/8/layout/hierarchy1"/>
    <dgm:cxn modelId="{34D7B977-F66F-EC45-AD6A-56B517C74D3C}" type="presOf" srcId="{6B7708B5-CFC4-2D4E-B2F9-B4D7E8E6D5B7}" destId="{D8EC2477-CE38-1A45-B2A8-4212FA817ADB}" srcOrd="0" destOrd="0" presId="urn:microsoft.com/office/officeart/2005/8/layout/hierarchy1"/>
    <dgm:cxn modelId="{3A7F0394-5261-254E-8B14-D72F69C4B66A}" type="presOf" srcId="{64DEE974-D16B-5B41-B50D-722A63CB0FB7}" destId="{DB149BC7-79B1-A342-8009-89424C340DD6}" srcOrd="0" destOrd="0" presId="urn:microsoft.com/office/officeart/2005/8/layout/hierarchy1"/>
    <dgm:cxn modelId="{D16E8B97-1BCE-AB48-ADD3-334BC357DE98}" type="presOf" srcId="{A69EA7E2-72DF-9E41-8769-747DB44E2C19}" destId="{BAFDF403-B4A5-6D43-8043-B2A2A5E32A6E}" srcOrd="0" destOrd="0" presId="urn:microsoft.com/office/officeart/2005/8/layout/hierarchy1"/>
    <dgm:cxn modelId="{95078D97-36E6-FF40-AC92-1445F2874613}" srcId="{E434AD5C-12DB-DB44-B089-A1A6228A47F1}" destId="{5A2E00E1-0CF4-4045-9AB7-7F0852893E2B}" srcOrd="0" destOrd="0" parTransId="{92B445D9-2536-4B42-97A8-3F302D683E23}" sibTransId="{3BD1059A-01B7-7048-A537-1FF6E6C64A0D}"/>
    <dgm:cxn modelId="{5BBC5FB0-0B98-6342-AF6D-9A5403BC27B8}" srcId="{53B9F001-8919-2B40-955E-B90E345F0FA9}" destId="{43B8DC7C-B157-D449-A07A-A239557373CF}" srcOrd="0" destOrd="0" parTransId="{D296960B-B9DE-4642-B7E2-765F23F20EB4}" sibTransId="{71847F4A-A2BB-964F-A043-0187B4E5C7CF}"/>
    <dgm:cxn modelId="{900017B5-FED6-D84B-93A2-16F8B1657E10}" type="presOf" srcId="{D296960B-B9DE-4642-B7E2-765F23F20EB4}" destId="{61ACF515-A915-0944-B8DD-3F512AC002D5}" srcOrd="0" destOrd="0" presId="urn:microsoft.com/office/officeart/2005/8/layout/hierarchy1"/>
    <dgm:cxn modelId="{020A70B9-511E-C84F-AB4B-0288198957F5}" srcId="{21598AA9-82E1-DB4F-9741-C1D5EDB5DAE9}" destId="{E434AD5C-12DB-DB44-B089-A1A6228A47F1}" srcOrd="1" destOrd="0" parTransId="{64DEE974-D16B-5B41-B50D-722A63CB0FB7}" sibTransId="{6FAFBE89-D8B4-534E-8F51-AD7FBE609777}"/>
    <dgm:cxn modelId="{FE413FBE-B4C4-1A45-8359-01F1F1619B39}" type="presOf" srcId="{5A2E00E1-0CF4-4045-9AB7-7F0852893E2B}" destId="{4F0FEE3F-689D-3246-AC14-0756D0EE0A77}" srcOrd="0" destOrd="0" presId="urn:microsoft.com/office/officeart/2005/8/layout/hierarchy1"/>
    <dgm:cxn modelId="{C1ADDBD3-B858-0941-9D70-26F04F82CB44}" type="presOf" srcId="{07A8AB78-05FA-4B4B-9DFF-814D373319EE}" destId="{4366059D-D7C2-844E-953A-91153172C24D}" srcOrd="0" destOrd="0" presId="urn:microsoft.com/office/officeart/2005/8/layout/hierarchy1"/>
    <dgm:cxn modelId="{A7F768D6-04D8-C747-996B-4C5B736BF91C}" type="presOf" srcId="{E434AD5C-12DB-DB44-B089-A1A6228A47F1}" destId="{05C76DD6-B8F9-A349-8113-214FD6414DD6}" srcOrd="0" destOrd="0" presId="urn:microsoft.com/office/officeart/2005/8/layout/hierarchy1"/>
    <dgm:cxn modelId="{2CBBC1E5-F396-6D47-903D-75D737119568}" srcId="{07A8AB78-05FA-4B4B-9DFF-814D373319EE}" destId="{8F805642-3554-A940-A455-725E296E0056}" srcOrd="0" destOrd="0" parTransId="{6B7708B5-CFC4-2D4E-B2F9-B4D7E8E6D5B7}" sibTransId="{E9A7C2F3-D98B-124C-81C4-AAB87C0CD72E}"/>
    <dgm:cxn modelId="{769F44E8-3EF6-824C-9889-9A04E0DEA0B2}" srcId="{21598AA9-82E1-DB4F-9741-C1D5EDB5DAE9}" destId="{07A8AB78-05FA-4B4B-9DFF-814D373319EE}" srcOrd="0" destOrd="0" parTransId="{9200523A-57DD-184E-A3D4-471064B42943}" sibTransId="{6171CDBB-96EB-5047-A339-DA1560FC038E}"/>
    <dgm:cxn modelId="{B1751FB7-6E5A-1E4F-95EA-D6D51065CBA3}" type="presParOf" srcId="{424A7D78-7B0B-974D-89AC-D4013F5E44FA}" destId="{F096D584-BE34-204E-8681-0FD6CBBCE038}" srcOrd="0" destOrd="0" presId="urn:microsoft.com/office/officeart/2005/8/layout/hierarchy1"/>
    <dgm:cxn modelId="{D56A4BC9-925E-4B40-A4A8-9691F430AC42}" type="presParOf" srcId="{F096D584-BE34-204E-8681-0FD6CBBCE038}" destId="{3EC47FEE-0D70-C740-9B93-B1F3A0F85051}" srcOrd="0" destOrd="0" presId="urn:microsoft.com/office/officeart/2005/8/layout/hierarchy1"/>
    <dgm:cxn modelId="{9617F052-EE9E-034B-A002-65417AFDC089}" type="presParOf" srcId="{3EC47FEE-0D70-C740-9B93-B1F3A0F85051}" destId="{CFAEC223-AB9E-3441-AC8B-FDD5B1850070}" srcOrd="0" destOrd="0" presId="urn:microsoft.com/office/officeart/2005/8/layout/hierarchy1"/>
    <dgm:cxn modelId="{5E7B69AF-397D-224A-A748-6F2B65A89AAF}" type="presParOf" srcId="{3EC47FEE-0D70-C740-9B93-B1F3A0F85051}" destId="{CA06A3D6-108E-224A-A0DC-6E612736BD36}" srcOrd="1" destOrd="0" presId="urn:microsoft.com/office/officeart/2005/8/layout/hierarchy1"/>
    <dgm:cxn modelId="{5D0D3573-40ED-3F4A-AF3F-D82117B1E965}" type="presParOf" srcId="{F096D584-BE34-204E-8681-0FD6CBBCE038}" destId="{B776BEE1-6030-D84B-B54C-44E20A912940}" srcOrd="1" destOrd="0" presId="urn:microsoft.com/office/officeart/2005/8/layout/hierarchy1"/>
    <dgm:cxn modelId="{1D67AA8C-FE77-6244-953A-A574ED47E54F}" type="presParOf" srcId="{B776BEE1-6030-D84B-B54C-44E20A912940}" destId="{1598DE90-CF50-B948-9B8C-E20592D75534}" srcOrd="0" destOrd="0" presId="urn:microsoft.com/office/officeart/2005/8/layout/hierarchy1"/>
    <dgm:cxn modelId="{5D43B839-BC7D-284D-81D4-F6A4F54FC53A}" type="presParOf" srcId="{B776BEE1-6030-D84B-B54C-44E20A912940}" destId="{7F6570E7-EB35-E246-B9A5-B7CC0EF9B446}" srcOrd="1" destOrd="0" presId="urn:microsoft.com/office/officeart/2005/8/layout/hierarchy1"/>
    <dgm:cxn modelId="{124C3949-DF0D-FB4C-BD5D-62C24945722A}" type="presParOf" srcId="{7F6570E7-EB35-E246-B9A5-B7CC0EF9B446}" destId="{CB0C132B-2BEA-9F47-8D35-714CE2B4DB12}" srcOrd="0" destOrd="0" presId="urn:microsoft.com/office/officeart/2005/8/layout/hierarchy1"/>
    <dgm:cxn modelId="{8A594631-4AAE-3049-957C-C928FC90B9CB}" type="presParOf" srcId="{CB0C132B-2BEA-9F47-8D35-714CE2B4DB12}" destId="{C40AFBE9-BC15-1741-AE19-62A5D9FD5ED2}" srcOrd="0" destOrd="0" presId="urn:microsoft.com/office/officeart/2005/8/layout/hierarchy1"/>
    <dgm:cxn modelId="{78905367-E281-8E45-82E3-950D261FA20E}" type="presParOf" srcId="{CB0C132B-2BEA-9F47-8D35-714CE2B4DB12}" destId="{4366059D-D7C2-844E-953A-91153172C24D}" srcOrd="1" destOrd="0" presId="urn:microsoft.com/office/officeart/2005/8/layout/hierarchy1"/>
    <dgm:cxn modelId="{3F20365E-80FD-DA41-9888-DA3550E837CE}" type="presParOf" srcId="{7F6570E7-EB35-E246-B9A5-B7CC0EF9B446}" destId="{0EFB21F9-DFFA-5541-9E60-91E9593A3041}" srcOrd="1" destOrd="0" presId="urn:microsoft.com/office/officeart/2005/8/layout/hierarchy1"/>
    <dgm:cxn modelId="{497D9942-3B18-874E-8A25-83F3D8DDBE15}" type="presParOf" srcId="{0EFB21F9-DFFA-5541-9E60-91E9593A3041}" destId="{D8EC2477-CE38-1A45-B2A8-4212FA817ADB}" srcOrd="0" destOrd="0" presId="urn:microsoft.com/office/officeart/2005/8/layout/hierarchy1"/>
    <dgm:cxn modelId="{B3A9204D-96A8-964B-BC1C-9C3ACD1A2659}" type="presParOf" srcId="{0EFB21F9-DFFA-5541-9E60-91E9593A3041}" destId="{BCD0DED1-9A8A-B042-9447-B863DC0C211A}" srcOrd="1" destOrd="0" presId="urn:microsoft.com/office/officeart/2005/8/layout/hierarchy1"/>
    <dgm:cxn modelId="{7DB06AD1-CE5D-7444-950E-C400DDC6B087}" type="presParOf" srcId="{BCD0DED1-9A8A-B042-9447-B863DC0C211A}" destId="{ABEED51A-35C6-6448-B68B-6895D404DDD8}" srcOrd="0" destOrd="0" presId="urn:microsoft.com/office/officeart/2005/8/layout/hierarchy1"/>
    <dgm:cxn modelId="{77804B8A-1898-1F43-9AB7-577F687B9679}" type="presParOf" srcId="{ABEED51A-35C6-6448-B68B-6895D404DDD8}" destId="{301AFB79-4109-A24D-B601-1251F73B5E41}" srcOrd="0" destOrd="0" presId="urn:microsoft.com/office/officeart/2005/8/layout/hierarchy1"/>
    <dgm:cxn modelId="{45FA9DA3-91DE-EC40-8D8C-F8A44642589C}" type="presParOf" srcId="{ABEED51A-35C6-6448-B68B-6895D404DDD8}" destId="{1185DD4C-0401-9347-8055-76EA7F080206}" srcOrd="1" destOrd="0" presId="urn:microsoft.com/office/officeart/2005/8/layout/hierarchy1"/>
    <dgm:cxn modelId="{2D623571-5096-4847-816D-213FF69600DF}" type="presParOf" srcId="{BCD0DED1-9A8A-B042-9447-B863DC0C211A}" destId="{35C4C243-A1B7-A841-8AB7-896D127CFBA1}" srcOrd="1" destOrd="0" presId="urn:microsoft.com/office/officeart/2005/8/layout/hierarchy1"/>
    <dgm:cxn modelId="{EA18106A-0D1C-7945-8895-515285D2ED9F}" type="presParOf" srcId="{B776BEE1-6030-D84B-B54C-44E20A912940}" destId="{DB149BC7-79B1-A342-8009-89424C340DD6}" srcOrd="2" destOrd="0" presId="urn:microsoft.com/office/officeart/2005/8/layout/hierarchy1"/>
    <dgm:cxn modelId="{18DA06B8-8C98-3A44-9DC9-2353E448E8AE}" type="presParOf" srcId="{B776BEE1-6030-D84B-B54C-44E20A912940}" destId="{7C1D85F2-5BC4-3C45-903E-952DB2B20112}" srcOrd="3" destOrd="0" presId="urn:microsoft.com/office/officeart/2005/8/layout/hierarchy1"/>
    <dgm:cxn modelId="{81C850E8-97B8-1244-B921-73E031D16879}" type="presParOf" srcId="{7C1D85F2-5BC4-3C45-903E-952DB2B20112}" destId="{FD4ADFB8-E076-BE42-A5CD-E74BB97D2EE7}" srcOrd="0" destOrd="0" presId="urn:microsoft.com/office/officeart/2005/8/layout/hierarchy1"/>
    <dgm:cxn modelId="{D5E6A4D6-3129-1C40-91F9-64E381EEE796}" type="presParOf" srcId="{FD4ADFB8-E076-BE42-A5CD-E74BB97D2EE7}" destId="{6FD1F5F2-8746-1944-845C-A4C086CB549E}" srcOrd="0" destOrd="0" presId="urn:microsoft.com/office/officeart/2005/8/layout/hierarchy1"/>
    <dgm:cxn modelId="{D78F8C12-CE8B-8342-AD33-4592AEFC59ED}" type="presParOf" srcId="{FD4ADFB8-E076-BE42-A5CD-E74BB97D2EE7}" destId="{05C76DD6-B8F9-A349-8113-214FD6414DD6}" srcOrd="1" destOrd="0" presId="urn:microsoft.com/office/officeart/2005/8/layout/hierarchy1"/>
    <dgm:cxn modelId="{6AC948C3-130A-C541-AEA1-A2D81076F758}" type="presParOf" srcId="{7C1D85F2-5BC4-3C45-903E-952DB2B20112}" destId="{69C6B731-1EC3-F041-8589-9EF92DD0244F}" srcOrd="1" destOrd="0" presId="urn:microsoft.com/office/officeart/2005/8/layout/hierarchy1"/>
    <dgm:cxn modelId="{DBA6A5EC-9F94-7A49-BD7E-BA9C8B9D42A0}" type="presParOf" srcId="{69C6B731-1EC3-F041-8589-9EF92DD0244F}" destId="{59AA4B1F-8FD8-1047-A6B1-EEEA25BF4A93}" srcOrd="0" destOrd="0" presId="urn:microsoft.com/office/officeart/2005/8/layout/hierarchy1"/>
    <dgm:cxn modelId="{CEBD6A87-A307-EC42-8410-B872C5C3145A}" type="presParOf" srcId="{69C6B731-1EC3-F041-8589-9EF92DD0244F}" destId="{2163E3EA-2A46-924C-9BB6-1DA1318E9576}" srcOrd="1" destOrd="0" presId="urn:microsoft.com/office/officeart/2005/8/layout/hierarchy1"/>
    <dgm:cxn modelId="{746A7F10-1DEC-9B4B-8BE5-59CC0F005C5C}" type="presParOf" srcId="{2163E3EA-2A46-924C-9BB6-1DA1318E9576}" destId="{05D5E7C5-B7AC-FF42-B494-C4DBDB87D635}" srcOrd="0" destOrd="0" presId="urn:microsoft.com/office/officeart/2005/8/layout/hierarchy1"/>
    <dgm:cxn modelId="{7F7D7937-C498-8F48-99FB-E2CA5BEF7FA3}" type="presParOf" srcId="{05D5E7C5-B7AC-FF42-B494-C4DBDB87D635}" destId="{4BA560F0-C90B-F849-8CBA-C0CCCC6E180A}" srcOrd="0" destOrd="0" presId="urn:microsoft.com/office/officeart/2005/8/layout/hierarchy1"/>
    <dgm:cxn modelId="{0518C6C1-930B-6748-BBAD-BE673AA3454D}" type="presParOf" srcId="{05D5E7C5-B7AC-FF42-B494-C4DBDB87D635}" destId="{4F0FEE3F-689D-3246-AC14-0756D0EE0A77}" srcOrd="1" destOrd="0" presId="urn:microsoft.com/office/officeart/2005/8/layout/hierarchy1"/>
    <dgm:cxn modelId="{A63A4C22-7655-444D-9DAD-56E7F2AC5958}" type="presParOf" srcId="{2163E3EA-2A46-924C-9BB6-1DA1318E9576}" destId="{EBE699BF-2B32-9048-A03B-5E6CC3D7BC0C}" srcOrd="1" destOrd="0" presId="urn:microsoft.com/office/officeart/2005/8/layout/hierarchy1"/>
    <dgm:cxn modelId="{CA0D6717-2CA0-B040-AFAA-A8C5276C5F3F}" type="presParOf" srcId="{B776BEE1-6030-D84B-B54C-44E20A912940}" destId="{BAFDF403-B4A5-6D43-8043-B2A2A5E32A6E}" srcOrd="4" destOrd="0" presId="urn:microsoft.com/office/officeart/2005/8/layout/hierarchy1"/>
    <dgm:cxn modelId="{650D1103-3ECB-F948-9840-0B3BA08ED82F}" type="presParOf" srcId="{B776BEE1-6030-D84B-B54C-44E20A912940}" destId="{566D61F5-2D68-0A43-A9F0-6D3E24503DCC}" srcOrd="5" destOrd="0" presId="urn:microsoft.com/office/officeart/2005/8/layout/hierarchy1"/>
    <dgm:cxn modelId="{B7CECAB6-D80F-4741-AADA-DDE0C795700F}" type="presParOf" srcId="{566D61F5-2D68-0A43-A9F0-6D3E24503DCC}" destId="{E1E43E89-F3B5-4C4E-B7B7-4F9E0EB284E3}" srcOrd="0" destOrd="0" presId="urn:microsoft.com/office/officeart/2005/8/layout/hierarchy1"/>
    <dgm:cxn modelId="{80EFB7CE-1166-A04F-848F-44ED157FB9AD}" type="presParOf" srcId="{E1E43E89-F3B5-4C4E-B7B7-4F9E0EB284E3}" destId="{497D6734-9BDB-8F47-BC27-58402407A882}" srcOrd="0" destOrd="0" presId="urn:microsoft.com/office/officeart/2005/8/layout/hierarchy1"/>
    <dgm:cxn modelId="{0501274A-C776-5F44-A6C3-FE39F728BB89}" type="presParOf" srcId="{E1E43E89-F3B5-4C4E-B7B7-4F9E0EB284E3}" destId="{9D9859B7-0886-084E-A646-FCEF7705DE38}" srcOrd="1" destOrd="0" presId="urn:microsoft.com/office/officeart/2005/8/layout/hierarchy1"/>
    <dgm:cxn modelId="{73F28D5E-5801-4B42-A71F-53F45F64C2E0}" type="presParOf" srcId="{566D61F5-2D68-0A43-A9F0-6D3E24503DCC}" destId="{A00F1617-333F-624A-9332-1168DE12157F}" srcOrd="1" destOrd="0" presId="urn:microsoft.com/office/officeart/2005/8/layout/hierarchy1"/>
    <dgm:cxn modelId="{1A73CCBB-0714-DD47-845B-A5F7ADA4C900}" type="presParOf" srcId="{A00F1617-333F-624A-9332-1168DE12157F}" destId="{61ACF515-A915-0944-B8DD-3F512AC002D5}" srcOrd="0" destOrd="0" presId="urn:microsoft.com/office/officeart/2005/8/layout/hierarchy1"/>
    <dgm:cxn modelId="{BDCAA7CF-11C9-C445-B51D-695B8D762488}" type="presParOf" srcId="{A00F1617-333F-624A-9332-1168DE12157F}" destId="{F6FBA2FF-6AC2-7449-BC6F-F6C587F5EBBC}" srcOrd="1" destOrd="0" presId="urn:microsoft.com/office/officeart/2005/8/layout/hierarchy1"/>
    <dgm:cxn modelId="{41F50079-E95C-6343-898F-CBBC369E7396}" type="presParOf" srcId="{F6FBA2FF-6AC2-7449-BC6F-F6C587F5EBBC}" destId="{95F60F1C-51FC-CF43-A1D6-B0EFBD262B54}" srcOrd="0" destOrd="0" presId="urn:microsoft.com/office/officeart/2005/8/layout/hierarchy1"/>
    <dgm:cxn modelId="{73720A22-64C1-D34E-A133-52B70DB22F52}" type="presParOf" srcId="{95F60F1C-51FC-CF43-A1D6-B0EFBD262B54}" destId="{3A8306FF-50C3-7D48-B58D-48EDBC3E0252}" srcOrd="0" destOrd="0" presId="urn:microsoft.com/office/officeart/2005/8/layout/hierarchy1"/>
    <dgm:cxn modelId="{8548554C-6505-8047-8A38-C1753B63B936}" type="presParOf" srcId="{95F60F1C-51FC-CF43-A1D6-B0EFBD262B54}" destId="{7535A9C5-1ED6-324C-81F1-E1DA14929168}" srcOrd="1" destOrd="0" presId="urn:microsoft.com/office/officeart/2005/8/layout/hierarchy1"/>
    <dgm:cxn modelId="{E8A7295A-2CF6-2B4D-AE60-5556320ACB77}" type="presParOf" srcId="{F6FBA2FF-6AC2-7449-BC6F-F6C587F5EBBC}" destId="{1B6E19CA-E641-C24D-BAE6-8830B358DED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CF515-A915-0944-B8DD-3F512AC002D5}">
      <dsp:nvSpPr>
        <dsp:cNvPr id="0" name=""/>
        <dsp:cNvSpPr/>
      </dsp:nvSpPr>
      <dsp:spPr>
        <a:xfrm>
          <a:off x="3520332" y="1796193"/>
          <a:ext cx="91440" cy="334377"/>
        </a:xfrm>
        <a:custGeom>
          <a:avLst/>
          <a:gdLst/>
          <a:ahLst/>
          <a:cxnLst/>
          <a:rect l="0" t="0" r="0" b="0"/>
          <a:pathLst>
            <a:path>
              <a:moveTo>
                <a:pt x="45720" y="0"/>
              </a:moveTo>
              <a:lnTo>
                <a:pt x="45720" y="33437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FDF403-B4A5-6D43-8043-B2A2A5E32A6E}">
      <dsp:nvSpPr>
        <dsp:cNvPr id="0" name=""/>
        <dsp:cNvSpPr/>
      </dsp:nvSpPr>
      <dsp:spPr>
        <a:xfrm>
          <a:off x="2160835" y="731741"/>
          <a:ext cx="1405216" cy="334377"/>
        </a:xfrm>
        <a:custGeom>
          <a:avLst/>
          <a:gdLst/>
          <a:ahLst/>
          <a:cxnLst/>
          <a:rect l="0" t="0" r="0" b="0"/>
          <a:pathLst>
            <a:path>
              <a:moveTo>
                <a:pt x="0" y="0"/>
              </a:moveTo>
              <a:lnTo>
                <a:pt x="0" y="227868"/>
              </a:lnTo>
              <a:lnTo>
                <a:pt x="1405216" y="227868"/>
              </a:lnTo>
              <a:lnTo>
                <a:pt x="1405216" y="33437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AA4B1F-8FD8-1047-A6B1-EEEA25BF4A93}">
      <dsp:nvSpPr>
        <dsp:cNvPr id="0" name=""/>
        <dsp:cNvSpPr/>
      </dsp:nvSpPr>
      <dsp:spPr>
        <a:xfrm>
          <a:off x="2115115" y="1796193"/>
          <a:ext cx="91440" cy="334377"/>
        </a:xfrm>
        <a:custGeom>
          <a:avLst/>
          <a:gdLst/>
          <a:ahLst/>
          <a:cxnLst/>
          <a:rect l="0" t="0" r="0" b="0"/>
          <a:pathLst>
            <a:path>
              <a:moveTo>
                <a:pt x="45720" y="0"/>
              </a:moveTo>
              <a:lnTo>
                <a:pt x="45720" y="33437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149BC7-79B1-A342-8009-89424C340DD6}">
      <dsp:nvSpPr>
        <dsp:cNvPr id="0" name=""/>
        <dsp:cNvSpPr/>
      </dsp:nvSpPr>
      <dsp:spPr>
        <a:xfrm>
          <a:off x="2115115" y="731741"/>
          <a:ext cx="91440" cy="334377"/>
        </a:xfrm>
        <a:custGeom>
          <a:avLst/>
          <a:gdLst/>
          <a:ahLst/>
          <a:cxnLst/>
          <a:rect l="0" t="0" r="0" b="0"/>
          <a:pathLst>
            <a:path>
              <a:moveTo>
                <a:pt x="45720" y="0"/>
              </a:moveTo>
              <a:lnTo>
                <a:pt x="45720" y="33437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EC2477-CE38-1A45-B2A8-4212FA817ADB}">
      <dsp:nvSpPr>
        <dsp:cNvPr id="0" name=""/>
        <dsp:cNvSpPr/>
      </dsp:nvSpPr>
      <dsp:spPr>
        <a:xfrm>
          <a:off x="709898" y="1796193"/>
          <a:ext cx="91440" cy="334377"/>
        </a:xfrm>
        <a:custGeom>
          <a:avLst/>
          <a:gdLst/>
          <a:ahLst/>
          <a:cxnLst/>
          <a:rect l="0" t="0" r="0" b="0"/>
          <a:pathLst>
            <a:path>
              <a:moveTo>
                <a:pt x="45720" y="0"/>
              </a:moveTo>
              <a:lnTo>
                <a:pt x="45720" y="33437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98DE90-CF50-B948-9B8C-E20592D75534}">
      <dsp:nvSpPr>
        <dsp:cNvPr id="0" name=""/>
        <dsp:cNvSpPr/>
      </dsp:nvSpPr>
      <dsp:spPr>
        <a:xfrm>
          <a:off x="755618" y="731741"/>
          <a:ext cx="1405216" cy="334377"/>
        </a:xfrm>
        <a:custGeom>
          <a:avLst/>
          <a:gdLst/>
          <a:ahLst/>
          <a:cxnLst/>
          <a:rect l="0" t="0" r="0" b="0"/>
          <a:pathLst>
            <a:path>
              <a:moveTo>
                <a:pt x="1405216" y="0"/>
              </a:moveTo>
              <a:lnTo>
                <a:pt x="1405216" y="227868"/>
              </a:lnTo>
              <a:lnTo>
                <a:pt x="0" y="227868"/>
              </a:lnTo>
              <a:lnTo>
                <a:pt x="0" y="33437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AEC223-AB9E-3441-AC8B-FDD5B1850070}">
      <dsp:nvSpPr>
        <dsp:cNvPr id="0" name=""/>
        <dsp:cNvSpPr/>
      </dsp:nvSpPr>
      <dsp:spPr>
        <a:xfrm>
          <a:off x="1585974" y="1667"/>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06A3D6-108E-224A-A0DC-6E612736BD36}">
      <dsp:nvSpPr>
        <dsp:cNvPr id="0" name=""/>
        <dsp:cNvSpPr/>
      </dsp:nvSpPr>
      <dsp:spPr>
        <a:xfrm>
          <a:off x="1713721" y="123027"/>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TOPIC MIXTURE</a:t>
          </a:r>
        </a:p>
      </dsp:txBody>
      <dsp:txXfrm>
        <a:off x="1735104" y="144410"/>
        <a:ext cx="1106956" cy="687307"/>
      </dsp:txXfrm>
    </dsp:sp>
    <dsp:sp modelId="{C40AFBE9-BC15-1741-AE19-62A5D9FD5ED2}">
      <dsp:nvSpPr>
        <dsp:cNvPr id="0" name=""/>
        <dsp:cNvSpPr/>
      </dsp:nvSpPr>
      <dsp:spPr>
        <a:xfrm>
          <a:off x="180757" y="1066119"/>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366059D-D7C2-844E-953A-91153172C24D}">
      <dsp:nvSpPr>
        <dsp:cNvPr id="0" name=""/>
        <dsp:cNvSpPr/>
      </dsp:nvSpPr>
      <dsp:spPr>
        <a:xfrm>
          <a:off x="308504" y="1187478"/>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TOPIC</a:t>
          </a:r>
        </a:p>
      </dsp:txBody>
      <dsp:txXfrm>
        <a:off x="329887" y="1208861"/>
        <a:ext cx="1106956" cy="687307"/>
      </dsp:txXfrm>
    </dsp:sp>
    <dsp:sp modelId="{301AFB79-4109-A24D-B601-1251F73B5E41}">
      <dsp:nvSpPr>
        <dsp:cNvPr id="0" name=""/>
        <dsp:cNvSpPr/>
      </dsp:nvSpPr>
      <dsp:spPr>
        <a:xfrm>
          <a:off x="180757" y="2130570"/>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185DD4C-0401-9347-8055-76EA7F080206}">
      <dsp:nvSpPr>
        <dsp:cNvPr id="0" name=""/>
        <dsp:cNvSpPr/>
      </dsp:nvSpPr>
      <dsp:spPr>
        <a:xfrm>
          <a:off x="308504" y="2251930"/>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WORD</a:t>
          </a:r>
        </a:p>
      </dsp:txBody>
      <dsp:txXfrm>
        <a:off x="329887" y="2273313"/>
        <a:ext cx="1106956" cy="687307"/>
      </dsp:txXfrm>
    </dsp:sp>
    <dsp:sp modelId="{6FD1F5F2-8746-1944-845C-A4C086CB549E}">
      <dsp:nvSpPr>
        <dsp:cNvPr id="0" name=""/>
        <dsp:cNvSpPr/>
      </dsp:nvSpPr>
      <dsp:spPr>
        <a:xfrm>
          <a:off x="1585974" y="1066119"/>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C76DD6-B8F9-A349-8113-214FD6414DD6}">
      <dsp:nvSpPr>
        <dsp:cNvPr id="0" name=""/>
        <dsp:cNvSpPr/>
      </dsp:nvSpPr>
      <dsp:spPr>
        <a:xfrm>
          <a:off x="1713721" y="1187478"/>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a:t>
          </a:r>
        </a:p>
      </dsp:txBody>
      <dsp:txXfrm>
        <a:off x="1735104" y="1208861"/>
        <a:ext cx="1106956" cy="687307"/>
      </dsp:txXfrm>
    </dsp:sp>
    <dsp:sp modelId="{4BA560F0-C90B-F849-8CBA-C0CCCC6E180A}">
      <dsp:nvSpPr>
        <dsp:cNvPr id="0" name=""/>
        <dsp:cNvSpPr/>
      </dsp:nvSpPr>
      <dsp:spPr>
        <a:xfrm>
          <a:off x="1585974" y="2130570"/>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F0FEE3F-689D-3246-AC14-0756D0EE0A77}">
      <dsp:nvSpPr>
        <dsp:cNvPr id="0" name=""/>
        <dsp:cNvSpPr/>
      </dsp:nvSpPr>
      <dsp:spPr>
        <a:xfrm>
          <a:off x="1713721" y="2251930"/>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a:t>
          </a:r>
        </a:p>
      </dsp:txBody>
      <dsp:txXfrm>
        <a:off x="1735104" y="2273313"/>
        <a:ext cx="1106956" cy="687307"/>
      </dsp:txXfrm>
    </dsp:sp>
    <dsp:sp modelId="{497D6734-9BDB-8F47-BC27-58402407A882}">
      <dsp:nvSpPr>
        <dsp:cNvPr id="0" name=""/>
        <dsp:cNvSpPr/>
      </dsp:nvSpPr>
      <dsp:spPr>
        <a:xfrm>
          <a:off x="2991190" y="1066119"/>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D9859B7-0886-084E-A646-FCEF7705DE38}">
      <dsp:nvSpPr>
        <dsp:cNvPr id="0" name=""/>
        <dsp:cNvSpPr/>
      </dsp:nvSpPr>
      <dsp:spPr>
        <a:xfrm>
          <a:off x="3118937" y="1187478"/>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TOPIC</a:t>
          </a:r>
        </a:p>
      </dsp:txBody>
      <dsp:txXfrm>
        <a:off x="3140320" y="1208861"/>
        <a:ext cx="1106956" cy="687307"/>
      </dsp:txXfrm>
    </dsp:sp>
    <dsp:sp modelId="{3A8306FF-50C3-7D48-B58D-48EDBC3E0252}">
      <dsp:nvSpPr>
        <dsp:cNvPr id="0" name=""/>
        <dsp:cNvSpPr/>
      </dsp:nvSpPr>
      <dsp:spPr>
        <a:xfrm>
          <a:off x="2991190" y="2130570"/>
          <a:ext cx="1149722" cy="73007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35A9C5-1ED6-324C-81F1-E1DA14929168}">
      <dsp:nvSpPr>
        <dsp:cNvPr id="0" name=""/>
        <dsp:cNvSpPr/>
      </dsp:nvSpPr>
      <dsp:spPr>
        <a:xfrm>
          <a:off x="3118937" y="2251930"/>
          <a:ext cx="1149722" cy="7300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charset="0"/>
              <a:ea typeface="Calibri" charset="0"/>
              <a:cs typeface="Calibri" charset="0"/>
            </a:rPr>
            <a:t>WORD</a:t>
          </a:r>
        </a:p>
      </dsp:txBody>
      <dsp:txXfrm>
        <a:off x="3140320" y="2273313"/>
        <a:ext cx="1106956" cy="6873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98170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050925" y="792163"/>
            <a:ext cx="5056188" cy="3792537"/>
          </a:xfrm>
          <a:ln/>
        </p:spPr>
      </p:sp>
      <p:sp>
        <p:nvSpPr>
          <p:cNvPr id="31747" name="Rectangle 3"/>
          <p:cNvSpPr>
            <a:spLocks noGrp="1" noChangeArrowheads="1"/>
          </p:cNvSpPr>
          <p:nvPr>
            <p:ph type="body" idx="1"/>
          </p:nvPr>
        </p:nvSpPr>
        <p:spPr>
          <a:xfrm>
            <a:off x="977900" y="4900613"/>
            <a:ext cx="5208588" cy="458152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CH" baseline="0" dirty="0"/>
              <a:t>The problem is to identify a method that identifies and characterizes important concepts in document collections. One approach would be to perform this task manually, e.g. by using a predefined ontology and let users annotate documents using terms of the ontology. This is an approach that his been used in libraries, but is labor intensive. Thus we will now present a method that performs the task of concept identification and document classification by concepts automatically. Starting point for the method is the term-document matrix that we have introduced for vector space retrieval with weigths based on a tf-idf weighting scheme.</a:t>
            </a:r>
          </a:p>
          <a:p>
            <a:pPr marL="0" marR="0" indent="0" algn="l" defTabSz="914400" rtl="0" eaLnBrk="1" fontAlgn="base" latinLnBrk="0" hangingPunct="1">
              <a:lnSpc>
                <a:spcPct val="100000"/>
              </a:lnSpc>
              <a:spcBef>
                <a:spcPct val="30000"/>
              </a:spcBef>
              <a:spcAft>
                <a:spcPct val="0"/>
              </a:spcAft>
              <a:buClrTx/>
              <a:buSzTx/>
              <a:buFontTx/>
              <a:buNone/>
              <a:tabLst/>
              <a:defRPr/>
            </a:pPr>
            <a:endParaRPr lang="fr-CH"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CH" baseline="0" dirty="0"/>
          </a:p>
          <a:p>
            <a:endParaRPr lang="fr-FR" dirty="0"/>
          </a:p>
          <a:p>
            <a:endParaRPr lang="fr-FR" dirty="0"/>
          </a:p>
        </p:txBody>
      </p:sp>
    </p:spTree>
    <p:extLst>
      <p:ext uri="{BB962C8B-B14F-4D97-AF65-F5344CB8AC3E}">
        <p14:creationId xmlns:p14="http://schemas.microsoft.com/office/powerpoint/2010/main" val="237762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990600" y="768350"/>
            <a:ext cx="5118100" cy="3838575"/>
          </a:xfrm>
          <a:ln/>
        </p:spPr>
      </p:sp>
      <p:sp>
        <p:nvSpPr>
          <p:cNvPr id="32771" name="Rectangle 3"/>
          <p:cNvSpPr>
            <a:spLocks noGrp="1" noChangeArrowheads="1"/>
          </p:cNvSpPr>
          <p:nvPr>
            <p:ph type="body" idx="1"/>
          </p:nvPr>
        </p:nvSpPr>
        <p:spPr>
          <a:noFill/>
          <a:ln/>
        </p:spPr>
        <p:txBody>
          <a:bodyPr/>
          <a:lstStyle/>
          <a:p>
            <a:r>
              <a:rPr lang="fr-CH" dirty="0"/>
              <a:t>We can understand</a:t>
            </a:r>
            <a:r>
              <a:rPr lang="fr-CH" baseline="0" dirty="0"/>
              <a:t> the process of producing a retrieval results in vector space retrieval as a matrix operation. This is illustrated in this figure. The ranking is the result of computing the product of a query vector q with the </a:t>
            </a:r>
            <a:r>
              <a:rPr lang="fr-CH" baseline="0" dirty="0" err="1"/>
              <a:t>term</a:t>
            </a:r>
            <a:r>
              <a:rPr lang="fr-CH" baseline="0" dirty="0"/>
              <a:t>-document matrix M. We assume that all columns in M and q are normalized to 1.</a:t>
            </a:r>
          </a:p>
          <a:p>
            <a:endParaRPr lang="fr-CH" dirty="0"/>
          </a:p>
        </p:txBody>
      </p:sp>
    </p:spTree>
    <p:extLst>
      <p:ext uri="{BB962C8B-B14F-4D97-AF65-F5344CB8AC3E}">
        <p14:creationId xmlns:p14="http://schemas.microsoft.com/office/powerpoint/2010/main" val="8985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990600" y="768350"/>
            <a:ext cx="5118100" cy="3838575"/>
          </a:xfrm>
          <a:ln/>
        </p:spPr>
      </p:sp>
      <p:sp>
        <p:nvSpPr>
          <p:cNvPr id="33795" name="Rectangle 3"/>
          <p:cNvSpPr>
            <a:spLocks noGrp="1" noChangeArrowheads="1"/>
          </p:cNvSpPr>
          <p:nvPr>
            <p:ph type="body" idx="1"/>
          </p:nvPr>
        </p:nvSpPr>
        <p:spPr>
          <a:noFill/>
          <a:ln/>
        </p:spPr>
        <p:txBody>
          <a:bodyPr/>
          <a:lstStyle/>
          <a:p>
            <a:r>
              <a:rPr lang="en-GB" dirty="0"/>
              <a:t>One</a:t>
            </a:r>
            <a:r>
              <a:rPr lang="en-GB" baseline="0" dirty="0"/>
              <a:t> way to understand of how concepts can be extracted from a document collection is to consider the effect of the term-document matric on data. If we apply this matrix to a (high-dimensional) unit ball it will distort this ball into an ellipsoid. This ellipsoid will have one direction with the strongest distortion. We may think of this direction as corresponding to a particularly important concept of the document collection.</a:t>
            </a:r>
            <a:endParaRPr lang="en-GB" dirty="0"/>
          </a:p>
        </p:txBody>
      </p:sp>
    </p:spTree>
    <p:extLst>
      <p:ext uri="{BB962C8B-B14F-4D97-AF65-F5344CB8AC3E}">
        <p14:creationId xmlns:p14="http://schemas.microsoft.com/office/powerpoint/2010/main" val="426105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CH" dirty="0"/>
              <a:t>To extract this particularly</a:t>
            </a:r>
            <a:r>
              <a:rPr lang="fr-CH" baseline="0" dirty="0"/>
              <a:t> important directions of a matrix mapping, </a:t>
            </a:r>
            <a:r>
              <a:rPr lang="fr-CH" dirty="0"/>
              <a:t>a standard mathematical construction from linear algebra is used, the singular value decomposition (SVD). SVD decomposes a matrix into the product of three matrices. The middle matrix S is a diagonal matrix, where the elements of this matrix are the singular values of the matrix M.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3716928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Formally the SVD can be computed by</a:t>
            </a:r>
            <a:r>
              <a:rPr lang="en-GB" baseline="0" dirty="0"/>
              <a:t> constructing eigenvectors of matrices derived from the original matrix M. </a:t>
            </a:r>
            <a:r>
              <a:rPr lang="fr-CH" dirty="0"/>
              <a:t>This computation</a:t>
            </a:r>
            <a:r>
              <a:rPr lang="fr-CH" baseline="0" dirty="0"/>
              <a:t> can be performed </a:t>
            </a:r>
            <a:r>
              <a:rPr lang="fr-CH" dirty="0"/>
              <a:t>in O(n^3). Note that the complexity is considerable, which makes the approach computationally expensive. There exist </a:t>
            </a:r>
            <a:r>
              <a:rPr lang="fr-CH" dirty="0" err="1"/>
              <a:t>however</a:t>
            </a:r>
            <a:r>
              <a:rPr lang="fr-CH" dirty="0"/>
              <a:t> </a:t>
            </a:r>
            <a:r>
              <a:rPr lang="fr-CH" dirty="0" err="1"/>
              <a:t>also</a:t>
            </a:r>
            <a:r>
              <a:rPr lang="fr-CH" dirty="0"/>
              <a:t> approximation and </a:t>
            </a:r>
            <a:r>
              <a:rPr lang="fr-CH" dirty="0" err="1"/>
              <a:t>randomized</a:t>
            </a:r>
            <a:r>
              <a:rPr lang="fr-CH" dirty="0"/>
              <a:t> techniques to perform this decomposition more </a:t>
            </a:r>
            <a:r>
              <a:rPr lang="fr-CH" dirty="0" err="1"/>
              <a:t>efficiently</a:t>
            </a:r>
            <a:r>
              <a:rPr lang="fr-CH" dirty="0"/>
              <a:t> (</a:t>
            </a:r>
            <a:r>
              <a:rPr lang="fr-CH" dirty="0" err="1"/>
              <a:t>e.g</a:t>
            </a:r>
            <a:r>
              <a:rPr lang="fr-CH" dirty="0"/>
              <a:t>. https://</a:t>
            </a:r>
            <a:r>
              <a:rPr lang="fr-CH" dirty="0" err="1"/>
              <a:t>research.fb.com</a:t>
            </a:r>
            <a:r>
              <a:rPr lang="fr-CH" dirty="0"/>
              <a:t>/blog/2014/09/</a:t>
            </a:r>
            <a:r>
              <a:rPr lang="fr-CH" dirty="0" err="1"/>
              <a:t>fast-randomized-svd</a:t>
            </a:r>
            <a:r>
              <a:rPr lang="fr-CH" dirty="0"/>
              <a:t>/)</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93782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90600" y="768350"/>
            <a:ext cx="5118100" cy="3838575"/>
          </a:xfrm>
          <a:ln/>
        </p:spPr>
      </p:sp>
      <p:sp>
        <p:nvSpPr>
          <p:cNvPr id="35843" name="Rectangle 3"/>
          <p:cNvSpPr>
            <a:spLocks noGrp="1" noChangeArrowheads="1"/>
          </p:cNvSpPr>
          <p:nvPr>
            <p:ph type="body" idx="1"/>
          </p:nvPr>
        </p:nvSpPr>
        <p:spPr>
          <a:noFill/>
          <a:ln/>
        </p:spPr>
        <p:txBody>
          <a:body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r>
              <a:rPr lang="fr-CH" dirty="0"/>
              <a:t>One way to understand of how the SVD extracts the important</a:t>
            </a:r>
            <a:r>
              <a:rPr lang="fr-CH" baseline="0" dirty="0"/>
              <a:t> concepts from the term-document matrix is the following: the decomposition can be used to rewrite the original matrix as the sum of components that are weighted by the singular values. </a:t>
            </a:r>
            <a:r>
              <a:rPr lang="fr-CH" dirty="0"/>
              <a:t>Thus we can obtain approximations of the matrix by only considering the larger singular values. The SVD after eliminating less important dimensions (smaller singular values) can be interpreted as a least square approximation to the original matrix.</a:t>
            </a:r>
            <a:r>
              <a:rPr lang="en-GB" baseline="0" dirty="0"/>
              <a:t> </a:t>
            </a:r>
            <a:r>
              <a:rPr lang="fr-CH" dirty="0"/>
              <a:t>The symbol </a:t>
            </a:r>
            <a:r>
              <a:rPr lang="fr-CH" dirty="0">
                <a:sym typeface="Symbol" pitchFamily="18" charset="2"/>
              </a:rPr>
              <a:t> denotes the </a:t>
            </a:r>
            <a:r>
              <a:rPr lang="fr-CH" b="1" dirty="0">
                <a:sym typeface="Symbol" pitchFamily="18" charset="2"/>
              </a:rPr>
              <a:t>outer product </a:t>
            </a:r>
            <a:r>
              <a:rPr lang="fr-CH" dirty="0">
                <a:sym typeface="Symbol" pitchFamily="18" charset="2"/>
              </a:rPr>
              <a:t>of two vectors,</a:t>
            </a:r>
            <a:r>
              <a:rPr lang="fr-CH" baseline="0" dirty="0">
                <a:sym typeface="Symbol" pitchFamily="18" charset="2"/>
              </a:rPr>
              <a:t> d</a:t>
            </a:r>
            <a:r>
              <a:rPr lang="fr-CH" baseline="-25000" dirty="0">
                <a:sym typeface="Symbol" pitchFamily="18" charset="2"/>
              </a:rPr>
              <a:t>i</a:t>
            </a:r>
            <a:r>
              <a:rPr lang="fr-CH" baseline="0" dirty="0">
                <a:sym typeface="Symbol" pitchFamily="18" charset="2"/>
              </a:rPr>
              <a:t> is the i-th row of D.</a:t>
            </a:r>
          </a:p>
          <a:p>
            <a:pPr marL="228600" marR="0" lvl="0" indent="-228600" algn="l" defTabSz="914400" rtl="0" eaLnBrk="1" fontAlgn="base" latinLnBrk="0" hangingPunct="1">
              <a:lnSpc>
                <a:spcPct val="100000"/>
              </a:lnSpc>
              <a:spcBef>
                <a:spcPct val="30000"/>
              </a:spcBef>
              <a:spcAft>
                <a:spcPct val="0"/>
              </a:spcAft>
              <a:buClrTx/>
              <a:buSzTx/>
              <a:buFontTx/>
              <a:buNone/>
              <a:tabLst/>
              <a:defRPr/>
            </a:pPr>
            <a:r>
              <a:rPr lang="fr-CH" baseline="0" dirty="0">
                <a:sym typeface="Symbol" pitchFamily="18" charset="2"/>
              </a:rPr>
              <a:t>The </a:t>
            </a:r>
            <a:r>
              <a:rPr lang="fr-CH" baseline="0" dirty="0" err="1">
                <a:sym typeface="Symbol" pitchFamily="18" charset="2"/>
              </a:rPr>
              <a:t>outer</a:t>
            </a:r>
            <a:r>
              <a:rPr lang="fr-CH" baseline="0" dirty="0">
                <a:sym typeface="Symbol" pitchFamily="18" charset="2"/>
              </a:rPr>
              <a:t> </a:t>
            </a:r>
            <a:r>
              <a:rPr lang="fr-CH" baseline="0" dirty="0" err="1">
                <a:sym typeface="Symbol" pitchFamily="18" charset="2"/>
              </a:rPr>
              <a:t>product</a:t>
            </a:r>
            <a:r>
              <a:rPr lang="fr-CH" baseline="0" dirty="0">
                <a:sym typeface="Symbol" pitchFamily="18" charset="2"/>
              </a:rPr>
              <a:t> of </a:t>
            </a:r>
            <a:r>
              <a:rPr lang="fr-CH" baseline="0" dirty="0" err="1">
                <a:sym typeface="Symbol" pitchFamily="18" charset="2"/>
              </a:rPr>
              <a:t>vectors</a:t>
            </a:r>
            <a:r>
              <a:rPr lang="fr-CH" baseline="0" dirty="0">
                <a:sym typeface="Symbol" pitchFamily="18" charset="2"/>
              </a:rPr>
              <a:t> u =.(u_1,…,</a:t>
            </a:r>
            <a:r>
              <a:rPr lang="fr-CH" baseline="0" dirty="0" err="1">
                <a:sym typeface="Symbol" pitchFamily="18" charset="2"/>
              </a:rPr>
              <a:t>u_m</a:t>
            </a:r>
            <a:r>
              <a:rPr lang="fr-CH" baseline="0" dirty="0">
                <a:sym typeface="Symbol" pitchFamily="18" charset="2"/>
              </a:rPr>
              <a:t>) and v = (v_1,…,</a:t>
            </a:r>
            <a:r>
              <a:rPr lang="fr-CH" baseline="0" dirty="0" err="1">
                <a:sym typeface="Symbol" pitchFamily="18" charset="2"/>
              </a:rPr>
              <a:t>v_n</a:t>
            </a:r>
            <a:r>
              <a:rPr lang="fr-CH" baseline="0" dirty="0">
                <a:sym typeface="Symbol" pitchFamily="18" charset="2"/>
              </a:rPr>
              <a:t>) </a:t>
            </a:r>
            <a:r>
              <a:rPr lang="fr-CH" baseline="0" dirty="0" err="1">
                <a:sym typeface="Symbol" pitchFamily="18" charset="2"/>
              </a:rPr>
              <a:t>is</a:t>
            </a:r>
            <a:r>
              <a:rPr lang="fr-CH" baseline="0" dirty="0">
                <a:sym typeface="Symbol" pitchFamily="18" charset="2"/>
              </a:rPr>
              <a:t> </a:t>
            </a:r>
            <a:r>
              <a:rPr lang="fr-CH" baseline="0" dirty="0" err="1">
                <a:sym typeface="Symbol" pitchFamily="18" charset="2"/>
              </a:rPr>
              <a:t>given</a:t>
            </a:r>
            <a:r>
              <a:rPr lang="fr-CH" baseline="0" dirty="0">
                <a:sym typeface="Symbol" pitchFamily="18" charset="2"/>
              </a:rPr>
              <a:t> by the </a:t>
            </a:r>
            <a:r>
              <a:rPr lang="fr-CH" baseline="0" dirty="0" err="1">
                <a:sym typeface="Symbol" pitchFamily="18" charset="2"/>
              </a:rPr>
              <a:t>mxn</a:t>
            </a:r>
            <a:r>
              <a:rPr lang="fr-CH" baseline="0" dirty="0">
                <a:sym typeface="Symbol" pitchFamily="18" charset="2"/>
              </a:rPr>
              <a:t> matrix m </a:t>
            </a:r>
            <a:r>
              <a:rPr lang="fr-CH" baseline="0" dirty="0" err="1">
                <a:sym typeface="Symbol" pitchFamily="18" charset="2"/>
              </a:rPr>
              <a:t>with</a:t>
            </a:r>
            <a:r>
              <a:rPr lang="fr-CH" baseline="0" dirty="0">
                <a:sym typeface="Symbol" pitchFamily="18" charset="2"/>
              </a:rPr>
              <a:t> entries </a:t>
            </a:r>
            <a:r>
              <a:rPr lang="fr-CH" baseline="0" dirty="0" err="1">
                <a:sym typeface="Symbol" pitchFamily="18" charset="2"/>
              </a:rPr>
              <a:t>m_ij</a:t>
            </a:r>
            <a:r>
              <a:rPr lang="fr-CH" baseline="0" dirty="0">
                <a:sym typeface="Symbol" pitchFamily="18" charset="2"/>
              </a:rPr>
              <a:t> = </a:t>
            </a:r>
            <a:r>
              <a:rPr lang="fr-CH" baseline="0" dirty="0" err="1">
                <a:sym typeface="Symbol" pitchFamily="18" charset="2"/>
              </a:rPr>
              <a:t>u_i</a:t>
            </a:r>
            <a:r>
              <a:rPr lang="fr-CH" baseline="0" dirty="0">
                <a:sym typeface="Symbol" pitchFamily="18" charset="2"/>
              </a:rPr>
              <a:t> </a:t>
            </a:r>
            <a:r>
              <a:rPr lang="fr-CH" baseline="0" dirty="0" err="1">
                <a:sym typeface="Symbol" pitchFamily="18" charset="2"/>
              </a:rPr>
              <a:t>v_j</a:t>
            </a:r>
            <a:r>
              <a:rPr lang="fr-CH" baseline="0" dirty="0">
                <a:sym typeface="Symbol" pitchFamily="18" charset="2"/>
              </a:rPr>
              <a:t>.</a:t>
            </a:r>
            <a:endParaRPr lang="fr-CH" dirty="0"/>
          </a:p>
          <a:p>
            <a:pPr marL="0" indent="0">
              <a:buFontTx/>
              <a:buNone/>
            </a:pPr>
            <a:r>
              <a:rPr lang="fr-CH" dirty="0"/>
              <a:t>The singular values have also a geometrical interpretation, as they tell us how a unit ball (||x||=1) is distorted when the linear transformation defined by the</a:t>
            </a:r>
            <a:r>
              <a:rPr lang="fr-CH" baseline="0" dirty="0"/>
              <a:t> matrix </a:t>
            </a:r>
            <a:r>
              <a:rPr lang="fr-CH" dirty="0"/>
              <a:t>M is applied to it. We can interpret the axes of the hyperellipsoid E as the dimensions of the concept space.</a:t>
            </a:r>
          </a:p>
        </p:txBody>
      </p:sp>
    </p:spTree>
    <p:extLst>
      <p:ext uri="{BB962C8B-B14F-4D97-AF65-F5344CB8AC3E}">
        <p14:creationId xmlns:p14="http://schemas.microsoft.com/office/powerpoint/2010/main" val="49756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050925" y="792163"/>
            <a:ext cx="5056188" cy="3792537"/>
          </a:xfrm>
          <a:ln/>
        </p:spPr>
      </p:sp>
      <p:sp>
        <p:nvSpPr>
          <p:cNvPr id="34819" name="Rectangle 3"/>
          <p:cNvSpPr>
            <a:spLocks noGrp="1" noChangeArrowheads="1"/>
          </p:cNvSpPr>
          <p:nvPr>
            <p:ph type="body" idx="1"/>
          </p:nvPr>
        </p:nvSpPr>
        <p:spPr>
          <a:xfrm>
            <a:off x="977900" y="4900613"/>
            <a:ext cx="5208588" cy="4581525"/>
          </a:xfrm>
          <a:noFill/>
          <a:ln/>
        </p:spPr>
        <p:txBody>
          <a:bodyPr/>
          <a:lstStyle/>
          <a:p>
            <a:r>
              <a:rPr lang="en-GB" noProof="0" dirty="0"/>
              <a:t>This figure illustrates the structure of the matrices generated</a:t>
            </a:r>
            <a:r>
              <a:rPr lang="en-GB" baseline="0" noProof="0" dirty="0"/>
              <a:t> by the SVD. In general, m &lt;= n, i.e., the number of documents may be larger than the size of the vocabulary. The rows in K can then be interpreted as the representation of terms in the concept space, and the rows in D as the representation of documents in the concept space.</a:t>
            </a:r>
            <a:endParaRPr lang="en-GB" noProof="0" dirty="0"/>
          </a:p>
        </p:txBody>
      </p:sp>
    </p:spTree>
    <p:extLst>
      <p:ext uri="{BB962C8B-B14F-4D97-AF65-F5344CB8AC3E}">
        <p14:creationId xmlns:p14="http://schemas.microsoft.com/office/powerpoint/2010/main" val="29162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050925" y="792163"/>
            <a:ext cx="5056188" cy="3792537"/>
          </a:xfrm>
          <a:ln/>
        </p:spPr>
      </p:sp>
      <p:sp>
        <p:nvSpPr>
          <p:cNvPr id="34819" name="Rectangle 3"/>
          <p:cNvSpPr>
            <a:spLocks noGrp="1" noChangeArrowheads="1"/>
          </p:cNvSpPr>
          <p:nvPr>
            <p:ph type="body" idx="1"/>
          </p:nvPr>
        </p:nvSpPr>
        <p:spPr>
          <a:xfrm>
            <a:off x="977900" y="4900613"/>
            <a:ext cx="5208588" cy="4581525"/>
          </a:xfrm>
          <a:noFill/>
          <a:ln/>
        </p:spPr>
        <p:txBody>
          <a:bodyPr/>
          <a:lstStyle/>
          <a:p>
            <a:r>
              <a:rPr lang="en-GB" noProof="0" dirty="0"/>
              <a:t>We can also see of how the concepts are represented</a:t>
            </a:r>
            <a:r>
              <a:rPr lang="en-GB" baseline="0" noProof="0" dirty="0"/>
              <a:t> by terms respectively documents. In particular, each concepts is now described as a weighted vector of terms.</a:t>
            </a:r>
            <a:endParaRPr lang="en-GB" noProof="0" dirty="0"/>
          </a:p>
        </p:txBody>
      </p:sp>
    </p:spTree>
    <p:extLst>
      <p:ext uri="{BB962C8B-B14F-4D97-AF65-F5344CB8AC3E}">
        <p14:creationId xmlns:p14="http://schemas.microsoft.com/office/powerpoint/2010/main" val="3644105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78661D8-0EC1-4452-AAF5-6EF66D247AFA}" type="slidenum">
              <a:rPr lang="en-US" smtClean="0"/>
              <a:pPr/>
              <a:t>19</a:t>
            </a:fld>
            <a:endParaRPr lang="en-US"/>
          </a:p>
        </p:txBody>
      </p:sp>
      <p:sp>
        <p:nvSpPr>
          <p:cNvPr id="36867" name="Rectangle 2"/>
          <p:cNvSpPr>
            <a:spLocks noGrp="1" noRot="1" noChangeAspect="1" noChangeArrowheads="1" noTextEdit="1"/>
          </p:cNvSpPr>
          <p:nvPr>
            <p:ph type="sldImg"/>
          </p:nvPr>
        </p:nvSpPr>
        <p:spPr>
          <a:xfrm>
            <a:off x="990600" y="768350"/>
            <a:ext cx="5118100" cy="3838575"/>
          </a:xfrm>
          <a:ln/>
        </p:spPr>
      </p:sp>
      <p:sp>
        <p:nvSpPr>
          <p:cNvPr id="36868" name="Rectangle 3"/>
          <p:cNvSpPr>
            <a:spLocks noGrp="1" noChangeArrowheads="1"/>
          </p:cNvSpPr>
          <p:nvPr>
            <p:ph type="body" idx="1"/>
          </p:nvPr>
        </p:nvSpPr>
        <p:spPr>
          <a:noFill/>
          <a:ln/>
        </p:spPr>
        <p:txBody>
          <a:bodyPr/>
          <a:lstStyle/>
          <a:p>
            <a:r>
              <a:rPr lang="fr-CH" dirty="0"/>
              <a:t>Using the singular value decomposition, we can now derive an "approximation" of M by taking only the s largest singular values in matrix S. The choice of s determines on how many of the "important concepts" the ranking will be based on. The assumption is that concepts with small singular value in S are rather to be considered as "noise" and thus can be neglected. The resulting method</a:t>
            </a:r>
            <a:r>
              <a:rPr lang="fr-CH" baseline="0" dirty="0"/>
              <a:t> is called Latent Semantic Indexing.</a:t>
            </a:r>
            <a:endParaRPr lang="en-GB" dirty="0"/>
          </a:p>
        </p:txBody>
      </p:sp>
    </p:spTree>
    <p:extLst>
      <p:ext uri="{BB962C8B-B14F-4D97-AF65-F5344CB8AC3E}">
        <p14:creationId xmlns:p14="http://schemas.microsoft.com/office/powerpoint/2010/main" val="3404985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4C1ACD13-C303-4757-8827-4BF7D6ED1561}" type="slidenum">
              <a:rPr lang="en-US" smtClean="0"/>
              <a:pPr/>
              <a:t>20</a:t>
            </a:fld>
            <a:endParaRPr lang="en-US"/>
          </a:p>
        </p:txBody>
      </p:sp>
      <p:sp>
        <p:nvSpPr>
          <p:cNvPr id="37891" name="Rectangle 2"/>
          <p:cNvSpPr>
            <a:spLocks noGrp="1" noRot="1" noChangeAspect="1" noChangeArrowheads="1" noTextEdit="1"/>
          </p:cNvSpPr>
          <p:nvPr>
            <p:ph type="sldImg"/>
          </p:nvPr>
        </p:nvSpPr>
        <p:spPr>
          <a:xfrm>
            <a:off x="990600" y="768350"/>
            <a:ext cx="5118100" cy="3838575"/>
          </a:xfrm>
          <a:ln/>
        </p:spPr>
      </p:sp>
      <p:sp>
        <p:nvSpPr>
          <p:cNvPr id="37892" name="Rectangle 3"/>
          <p:cNvSpPr>
            <a:spLocks noGrp="1" noChangeArrowheads="1"/>
          </p:cNvSpPr>
          <p:nvPr>
            <p:ph type="body" idx="1"/>
          </p:nvPr>
        </p:nvSpPr>
        <p:spPr>
          <a:noFill/>
          <a:ln/>
        </p:spPr>
        <p:txBody>
          <a:bodyPr/>
          <a:lstStyle/>
          <a:p>
            <a:r>
              <a:rPr lang="fr-CH" dirty="0"/>
              <a:t>This figure illustrates the structure of the matrices after reducing the dimensionality</a:t>
            </a:r>
            <a:r>
              <a:rPr lang="fr-CH" baseline="0" dirty="0"/>
              <a:t> of the concept space to s</a:t>
            </a:r>
            <a:r>
              <a:rPr lang="fr-CH" dirty="0"/>
              <a:t>, when only the first s singular values are kept for the computation of the ranking. The rows in matrix K</a:t>
            </a:r>
            <a:r>
              <a:rPr lang="fr-CH" baseline="-25000" dirty="0"/>
              <a:t>s</a:t>
            </a:r>
            <a:r>
              <a:rPr lang="fr-CH" dirty="0"/>
              <a:t> correspond to term vectors, whereas the columns in matrix D</a:t>
            </a:r>
            <a:r>
              <a:rPr lang="fr-CH" baseline="-25000" dirty="0"/>
              <a:t>s</a:t>
            </a:r>
            <a:r>
              <a:rPr lang="fr-CH" baseline="30000" dirty="0"/>
              <a:t>t</a:t>
            </a:r>
            <a:r>
              <a:rPr lang="fr-CH" dirty="0"/>
              <a:t> correspond to document vectors. By using the cosine similarity measure between columns of matrix D</a:t>
            </a:r>
            <a:r>
              <a:rPr lang="fr-CH" baseline="-25000" dirty="0"/>
              <a:t>s</a:t>
            </a:r>
            <a:r>
              <a:rPr lang="fr-CH" baseline="30000" dirty="0"/>
              <a:t>t</a:t>
            </a:r>
            <a:r>
              <a:rPr lang="fr-CH" dirty="0"/>
              <a:t>  the similarity of documents can be computed.</a:t>
            </a:r>
            <a:endParaRPr lang="en-GB" dirty="0"/>
          </a:p>
        </p:txBody>
      </p:sp>
    </p:spTree>
    <p:extLst>
      <p:ext uri="{BB962C8B-B14F-4D97-AF65-F5344CB8AC3E}">
        <p14:creationId xmlns:p14="http://schemas.microsoft.com/office/powerpoint/2010/main" val="16926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990600" y="768350"/>
            <a:ext cx="5118100" cy="3838575"/>
          </a:xfrm>
          <a:ln/>
        </p:spPr>
      </p:sp>
      <p:sp>
        <p:nvSpPr>
          <p:cNvPr id="29699" name="Rectangle 3"/>
          <p:cNvSpPr>
            <a:spLocks noGrp="1" noChangeArrowheads="1"/>
          </p:cNvSpPr>
          <p:nvPr>
            <p:ph type="body" idx="1"/>
          </p:nvPr>
        </p:nvSpPr>
        <p:spPr>
          <a:noFill/>
          <a:ln/>
        </p:spPr>
        <p:txBody>
          <a:bodyPr/>
          <a:lstStyle/>
          <a:p>
            <a:r>
              <a:rPr lang="fr-CH" dirty="0"/>
              <a:t>Despite its success</a:t>
            </a:r>
            <a:r>
              <a:rPr lang="fr-CH" baseline="0" dirty="0"/>
              <a:t> and widespread use </a:t>
            </a:r>
            <a:r>
              <a:rPr lang="fr-CH" dirty="0"/>
              <a:t>the vector space retrieval model suffers from</a:t>
            </a:r>
            <a:r>
              <a:rPr lang="fr-CH" baseline="0" dirty="0"/>
              <a:t> </a:t>
            </a:r>
            <a:r>
              <a:rPr lang="fr-CH" dirty="0"/>
              <a:t>some problems. The important</a:t>
            </a:r>
            <a:r>
              <a:rPr lang="fr-CH" baseline="0" dirty="0"/>
              <a:t> insight is that terms may indicate a concept a user is interested in, but there does not necessarily exist a one to one correspondence between terms and concepts. As a consequence retrieval results may contain irrelevant documents, and relevant documents may be missed.</a:t>
            </a:r>
            <a:endParaRPr lang="fr-CH" dirty="0"/>
          </a:p>
          <a:p>
            <a:endParaRPr lang="fr-CH" dirty="0"/>
          </a:p>
        </p:txBody>
      </p:sp>
    </p:spTree>
    <p:extLst>
      <p:ext uri="{BB962C8B-B14F-4D97-AF65-F5344CB8AC3E}">
        <p14:creationId xmlns:p14="http://schemas.microsoft.com/office/powerpoint/2010/main" val="277904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9E3F0C02-3C44-4FED-848D-5E6316263F3E}" type="slidenum">
              <a:rPr lang="en-US" smtClean="0"/>
              <a:pPr/>
              <a:t>21</a:t>
            </a:fld>
            <a:endParaRPr lang="en-US"/>
          </a:p>
        </p:txBody>
      </p:sp>
      <p:sp>
        <p:nvSpPr>
          <p:cNvPr id="38915" name="Rectangle 2"/>
          <p:cNvSpPr>
            <a:spLocks noGrp="1" noRot="1" noChangeAspect="1" noChangeArrowheads="1" noTextEdit="1"/>
          </p:cNvSpPr>
          <p:nvPr>
            <p:ph type="sldImg"/>
          </p:nvPr>
        </p:nvSpPr>
        <p:spPr>
          <a:xfrm>
            <a:off x="990600" y="768350"/>
            <a:ext cx="5118100" cy="3838575"/>
          </a:xfrm>
          <a:ln/>
        </p:spPr>
      </p:sp>
      <p:sp>
        <p:nvSpPr>
          <p:cNvPr id="38916" name="Rectangle 3"/>
          <p:cNvSpPr>
            <a:spLocks noGrp="1" noChangeArrowheads="1"/>
          </p:cNvSpPr>
          <p:nvPr>
            <p:ph type="body" idx="1"/>
          </p:nvPr>
        </p:nvSpPr>
        <p:spPr>
          <a:noFill/>
          <a:ln/>
        </p:spPr>
        <p:txBody>
          <a:bodyPr/>
          <a:lstStyle/>
          <a:p>
            <a:r>
              <a:rPr lang="fr-CH" dirty="0">
                <a:sym typeface="Symbol" pitchFamily="18" charset="2"/>
              </a:rPr>
              <a:t>After performing the SVD the</a:t>
            </a:r>
            <a:r>
              <a:rPr lang="fr-CH" baseline="0" dirty="0">
                <a:sym typeface="Symbol" pitchFamily="18" charset="2"/>
              </a:rPr>
              <a:t> similarity of different documents can be determined by computing the cosine similarity measure among their representation in the concept space (the columns of matrix </a:t>
            </a:r>
            <a:r>
              <a:rPr lang="fr-CH" dirty="0"/>
              <a:t>D</a:t>
            </a:r>
            <a:r>
              <a:rPr lang="fr-CH" baseline="-25000" dirty="0"/>
              <a:t>s</a:t>
            </a:r>
            <a:r>
              <a:rPr lang="fr-CH" baseline="30000" dirty="0"/>
              <a:t>t</a:t>
            </a:r>
            <a:r>
              <a:rPr lang="fr-CH" baseline="0" dirty="0">
                <a:sym typeface="Symbol" pitchFamily="18" charset="2"/>
              </a:rPr>
              <a:t>). Queries are considered like documents that are added to the document collection. Answering queries then corresponds then to computing the similarity between the query considered as a document and the documents in the collection.</a:t>
            </a:r>
          </a:p>
          <a:p>
            <a:endParaRPr lang="fr-CH" baseline="0" dirty="0">
              <a:sym typeface="Symbol" pitchFamily="18" charset="2"/>
            </a:endParaRPr>
          </a:p>
          <a:p>
            <a:endParaRPr lang="pt-BR" dirty="0"/>
          </a:p>
        </p:txBody>
      </p:sp>
    </p:spTree>
    <p:extLst>
      <p:ext uri="{BB962C8B-B14F-4D97-AF65-F5344CB8AC3E}">
        <p14:creationId xmlns:p14="http://schemas.microsoft.com/office/powerpoint/2010/main" val="203822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baseline="0" noProof="0" dirty="0">
                <a:sym typeface="Symbol" pitchFamily="18" charset="2"/>
              </a:rPr>
              <a:t>This construction works as follows: when a new column (the query) is added to M, we have to apply the same transformation to this new column, as to the other columns of M, in order to produce the corresponding column in the matrix </a:t>
            </a:r>
            <a:r>
              <a:rPr lang="en-GB" noProof="0" dirty="0" err="1"/>
              <a:t>D</a:t>
            </a:r>
            <a:r>
              <a:rPr lang="en-GB" baseline="-25000" noProof="0" dirty="0" err="1"/>
              <a:t>s</a:t>
            </a:r>
            <a:r>
              <a:rPr lang="en-GB" baseline="30000" noProof="0" dirty="0" err="1"/>
              <a:t>t</a:t>
            </a:r>
            <a:r>
              <a:rPr lang="en-GB" baseline="0" noProof="0" dirty="0">
                <a:sym typeface="Symbol" pitchFamily="18" charset="2"/>
              </a:rPr>
              <a:t>, representing documents in the concept space. </a:t>
            </a:r>
            <a:r>
              <a:rPr lang="en-GB" noProof="0" dirty="0">
                <a:sym typeface="Symbol" pitchFamily="18" charset="2"/>
              </a:rPr>
              <a:t>We exploit</a:t>
            </a:r>
            <a:r>
              <a:rPr lang="en-GB" baseline="0" noProof="0" dirty="0">
                <a:sym typeface="Symbol" pitchFamily="18" charset="2"/>
              </a:rPr>
              <a:t> </a:t>
            </a:r>
            <a:r>
              <a:rPr lang="en-GB" noProof="0" dirty="0">
                <a:sym typeface="Symbol" pitchFamily="18" charset="2"/>
              </a:rPr>
              <a:t>the fact that </a:t>
            </a:r>
            <a:r>
              <a:rPr lang="en-GB" noProof="0" dirty="0"/>
              <a:t> K</a:t>
            </a:r>
            <a:r>
              <a:rPr lang="en-GB" baseline="-25000" noProof="0" dirty="0"/>
              <a:t>s </a:t>
            </a:r>
            <a:r>
              <a:rPr lang="en-GB" baseline="30000" noProof="0" dirty="0" err="1"/>
              <a:t>t</a:t>
            </a:r>
            <a:r>
              <a:rPr lang="en-GB" noProof="0" dirty="0" err="1"/>
              <a:t>.K</a:t>
            </a:r>
            <a:r>
              <a:rPr lang="en-GB" baseline="-25000" noProof="0" dirty="0" err="1"/>
              <a:t>s</a:t>
            </a:r>
            <a:r>
              <a:rPr lang="en-GB" baseline="-25000" noProof="0" dirty="0"/>
              <a:t> </a:t>
            </a:r>
            <a:r>
              <a:rPr lang="en-GB" noProof="0" dirty="0"/>
              <a:t>=1.</a:t>
            </a:r>
            <a:endParaRPr lang="en-GB" noProof="0" dirty="0">
              <a:sym typeface="Symbol" pitchFamily="18" charset="2"/>
            </a:endParaRPr>
          </a:p>
          <a:p>
            <a:r>
              <a:rPr lang="en-GB" noProof="0" dirty="0"/>
              <a:t>Since M</a:t>
            </a:r>
            <a:r>
              <a:rPr lang="en-GB" baseline="-25000" noProof="0" dirty="0"/>
              <a:t>s</a:t>
            </a:r>
            <a:r>
              <a:rPr lang="en-GB" noProof="0" dirty="0"/>
              <a:t> = K</a:t>
            </a:r>
            <a:r>
              <a:rPr lang="en-GB" baseline="-25000" noProof="0" dirty="0"/>
              <a:t>s</a:t>
            </a:r>
            <a:r>
              <a:rPr lang="en-GB" noProof="0" dirty="0"/>
              <a:t> .</a:t>
            </a:r>
            <a:r>
              <a:rPr lang="en-GB" noProof="0" dirty="0" err="1"/>
              <a:t>S</a:t>
            </a:r>
            <a:r>
              <a:rPr lang="en-GB" baseline="-25000" noProof="0" dirty="0" err="1"/>
              <a:t>s</a:t>
            </a:r>
            <a:r>
              <a:rPr lang="en-GB" noProof="0" dirty="0"/>
              <a:t> .</a:t>
            </a:r>
            <a:r>
              <a:rPr lang="en-GB" noProof="0" dirty="0" err="1"/>
              <a:t>D</a:t>
            </a:r>
            <a:r>
              <a:rPr lang="en-GB" baseline="-25000" noProof="0" dirty="0" err="1"/>
              <a:t>s</a:t>
            </a:r>
            <a:r>
              <a:rPr lang="en-GB" baseline="30000" noProof="0" dirty="0" err="1"/>
              <a:t>t</a:t>
            </a:r>
            <a:r>
              <a:rPr lang="en-GB" baseline="30000" noProof="0" dirty="0"/>
              <a:t> </a:t>
            </a:r>
            <a:r>
              <a:rPr lang="en-GB" noProof="0" dirty="0"/>
              <a:t>we obtain </a:t>
            </a:r>
            <a:r>
              <a:rPr lang="en-GB" noProof="0" dirty="0" err="1"/>
              <a:t>S</a:t>
            </a:r>
            <a:r>
              <a:rPr lang="en-GB" baseline="-25000" noProof="0" dirty="0" err="1"/>
              <a:t>s</a:t>
            </a:r>
            <a:r>
              <a:rPr lang="en-GB" noProof="0" dirty="0"/>
              <a:t> </a:t>
            </a:r>
            <a:r>
              <a:rPr lang="en-GB" baseline="30000" noProof="0" dirty="0"/>
              <a:t>–1 </a:t>
            </a:r>
            <a:r>
              <a:rPr lang="en-GB" noProof="0" dirty="0">
                <a:sym typeface="Symbol" pitchFamily="18" charset="2"/>
              </a:rPr>
              <a:t>.</a:t>
            </a:r>
            <a:r>
              <a:rPr lang="en-GB" noProof="0" dirty="0"/>
              <a:t>K</a:t>
            </a:r>
            <a:r>
              <a:rPr lang="en-GB" baseline="-25000" noProof="0" dirty="0"/>
              <a:t>s </a:t>
            </a:r>
            <a:r>
              <a:rPr lang="en-GB" baseline="30000" noProof="0" dirty="0"/>
              <a:t>t </a:t>
            </a:r>
            <a:r>
              <a:rPr lang="en-GB" noProof="0" dirty="0"/>
              <a:t>.M</a:t>
            </a:r>
            <a:r>
              <a:rPr lang="en-GB" baseline="-25000" noProof="0" dirty="0"/>
              <a:t>s</a:t>
            </a:r>
            <a:r>
              <a:rPr lang="en-GB" noProof="0" dirty="0">
                <a:sym typeface="Symbol" pitchFamily="18" charset="2"/>
              </a:rPr>
              <a:t> </a:t>
            </a:r>
            <a:r>
              <a:rPr lang="en-GB" noProof="0" dirty="0"/>
              <a:t>= </a:t>
            </a:r>
            <a:r>
              <a:rPr lang="en-GB" noProof="0" dirty="0" err="1"/>
              <a:t>D</a:t>
            </a:r>
            <a:r>
              <a:rPr lang="en-GB" baseline="-25000" noProof="0" dirty="0" err="1"/>
              <a:t>s</a:t>
            </a:r>
            <a:r>
              <a:rPr lang="en-GB" baseline="30000" noProof="0" dirty="0" err="1"/>
              <a:t>t</a:t>
            </a:r>
            <a:r>
              <a:rPr lang="en-GB" baseline="30000" noProof="0" dirty="0"/>
              <a:t>  </a:t>
            </a:r>
            <a:r>
              <a:rPr lang="en-GB" noProof="0" dirty="0"/>
              <a:t>or D</a:t>
            </a:r>
            <a:r>
              <a:rPr lang="en-GB" baseline="-25000" noProof="0" dirty="0"/>
              <a:t>s</a:t>
            </a:r>
            <a:r>
              <a:rPr lang="en-GB" noProof="0" dirty="0"/>
              <a:t>= M</a:t>
            </a:r>
            <a:r>
              <a:rPr lang="en-GB" baseline="-25000" noProof="0" dirty="0"/>
              <a:t>s </a:t>
            </a:r>
            <a:r>
              <a:rPr lang="en-GB" baseline="30000" noProof="0" dirty="0"/>
              <a:t>t </a:t>
            </a:r>
            <a:r>
              <a:rPr lang="en-GB" noProof="0" dirty="0"/>
              <a:t>.K</a:t>
            </a:r>
            <a:r>
              <a:rPr lang="en-GB" baseline="-25000" noProof="0" dirty="0"/>
              <a:t>s </a:t>
            </a:r>
            <a:r>
              <a:rPr lang="en-GB" noProof="0" dirty="0"/>
              <a:t>.</a:t>
            </a:r>
            <a:r>
              <a:rPr lang="en-GB" noProof="0" dirty="0" err="1"/>
              <a:t>S</a:t>
            </a:r>
            <a:r>
              <a:rPr lang="en-GB" baseline="-25000" noProof="0" dirty="0" err="1"/>
              <a:t>s</a:t>
            </a:r>
            <a:r>
              <a:rPr lang="en-GB" noProof="0" dirty="0"/>
              <a:t> </a:t>
            </a:r>
            <a:r>
              <a:rPr lang="en-GB" baseline="30000" noProof="0" dirty="0"/>
              <a:t>–1 .</a:t>
            </a:r>
          </a:p>
          <a:p>
            <a:r>
              <a:rPr lang="en-GB" noProof="0" dirty="0"/>
              <a:t>This is the transformation that is applied to the query vector q to obtain a</a:t>
            </a:r>
            <a:r>
              <a:rPr lang="en-GB" baseline="0" noProof="0" dirty="0"/>
              <a:t> query vector </a:t>
            </a:r>
            <a:r>
              <a:rPr lang="en-GB" noProof="0" dirty="0"/>
              <a:t>q* in the concept space. After that step, the similarity of</a:t>
            </a:r>
            <a:r>
              <a:rPr lang="en-GB" baseline="0" noProof="0" dirty="0"/>
              <a:t> the query to the documents in the concept space can be computed. (</a:t>
            </a:r>
            <a:r>
              <a:rPr lang="en-GB" noProof="0" dirty="0">
                <a:sym typeface="Symbol" pitchFamily="18" charset="2"/>
              </a:rPr>
              <a:t>(</a:t>
            </a:r>
            <a:r>
              <a:rPr lang="en-GB" noProof="0" dirty="0" err="1">
                <a:sym typeface="Symbol" pitchFamily="18" charset="2"/>
              </a:rPr>
              <a:t>D</a:t>
            </a:r>
            <a:r>
              <a:rPr lang="en-GB" baseline="-25000" noProof="0" dirty="0" err="1">
                <a:sym typeface="Symbol" pitchFamily="18" charset="2"/>
              </a:rPr>
              <a:t>s</a:t>
            </a:r>
            <a:r>
              <a:rPr lang="en-GB" baseline="30000" noProof="0" dirty="0" err="1">
                <a:sym typeface="Symbol" pitchFamily="18" charset="2"/>
              </a:rPr>
              <a:t>t</a:t>
            </a:r>
            <a:r>
              <a:rPr lang="en-GB" noProof="0" dirty="0">
                <a:sym typeface="Symbol" pitchFamily="18" charset="2"/>
              </a:rPr>
              <a:t>)</a:t>
            </a:r>
            <a:r>
              <a:rPr lang="en-GB" baseline="-25000" noProof="0" dirty="0" err="1">
                <a:sym typeface="Symbol" pitchFamily="18" charset="2"/>
              </a:rPr>
              <a:t>i</a:t>
            </a:r>
            <a:r>
              <a:rPr lang="en-GB" baseline="-25000" noProof="0" dirty="0">
                <a:sym typeface="Symbol" pitchFamily="18" charset="2"/>
              </a:rPr>
              <a:t> </a:t>
            </a:r>
            <a:r>
              <a:rPr lang="en-GB" noProof="0" dirty="0">
                <a:sym typeface="Symbol" pitchFamily="18" charset="2"/>
              </a:rPr>
              <a:t>denotes the </a:t>
            </a:r>
            <a:r>
              <a:rPr lang="en-GB" noProof="0" dirty="0" err="1">
                <a:sym typeface="Symbol" pitchFamily="18" charset="2"/>
              </a:rPr>
              <a:t>i-th</a:t>
            </a:r>
            <a:r>
              <a:rPr lang="en-GB" noProof="0" dirty="0">
                <a:sym typeface="Symbol" pitchFamily="18" charset="2"/>
              </a:rPr>
              <a:t> column of matrix </a:t>
            </a:r>
            <a:r>
              <a:rPr lang="en-GB" noProof="0" dirty="0" err="1">
                <a:sym typeface="Symbol" pitchFamily="18" charset="2"/>
              </a:rPr>
              <a:t>D</a:t>
            </a:r>
            <a:r>
              <a:rPr lang="en-GB" baseline="-25000" noProof="0" dirty="0" err="1">
                <a:sym typeface="Symbol" pitchFamily="18" charset="2"/>
              </a:rPr>
              <a:t>s</a:t>
            </a:r>
            <a:r>
              <a:rPr lang="en-GB" baseline="30000" noProof="0" dirty="0" err="1">
                <a:sym typeface="Symbol" pitchFamily="18" charset="2"/>
              </a:rPr>
              <a:t>t</a:t>
            </a:r>
            <a:r>
              <a:rPr lang="en-GB" baseline="0" noProof="0" dirty="0">
                <a:sym typeface="Symbol" pitchFamily="18" charset="2"/>
              </a:rPr>
              <a:t>)</a:t>
            </a:r>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743736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4C1ACD13-C303-4757-8827-4BF7D6ED1561}" type="slidenum">
              <a:rPr lang="en-US" smtClean="0"/>
              <a:pPr/>
              <a:t>23</a:t>
            </a:fld>
            <a:endParaRPr lang="en-US"/>
          </a:p>
        </p:txBody>
      </p:sp>
      <p:sp>
        <p:nvSpPr>
          <p:cNvPr id="37891" name="Rectangle 2"/>
          <p:cNvSpPr>
            <a:spLocks noGrp="1" noRot="1" noChangeAspect="1" noChangeArrowheads="1" noTextEdit="1"/>
          </p:cNvSpPr>
          <p:nvPr>
            <p:ph type="sldImg"/>
          </p:nvPr>
        </p:nvSpPr>
        <p:spPr>
          <a:xfrm>
            <a:off x="990600" y="768350"/>
            <a:ext cx="5118100" cy="3838575"/>
          </a:xfrm>
          <a:ln/>
        </p:spPr>
      </p:sp>
      <p:sp>
        <p:nvSpPr>
          <p:cNvPr id="37892" name="Rectangle 3"/>
          <p:cNvSpPr>
            <a:spLocks noGrp="1" noChangeArrowheads="1"/>
          </p:cNvSpPr>
          <p:nvPr>
            <p:ph type="body" idx="1"/>
          </p:nvPr>
        </p:nvSpPr>
        <p:spPr>
          <a:noFill/>
          <a:ln/>
        </p:spPr>
        <p:txBody>
          <a:bodyPr/>
          <a:lstStyle/>
          <a:p>
            <a:r>
              <a:rPr lang="en-GB" dirty="0"/>
              <a:t>This figure illustrates of how a query vector is treated like an additional document</a:t>
            </a:r>
            <a:r>
              <a:rPr lang="en-GB" baseline="0" dirty="0"/>
              <a:t> vector.</a:t>
            </a:r>
            <a:endParaRPr lang="en-GB" dirty="0"/>
          </a:p>
        </p:txBody>
      </p:sp>
    </p:spTree>
    <p:extLst>
      <p:ext uri="{BB962C8B-B14F-4D97-AF65-F5344CB8AC3E}">
        <p14:creationId xmlns:p14="http://schemas.microsoft.com/office/powerpoint/2010/main" val="326425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AC3DEC9-1934-AB49-B46E-BA13E1BE593C}" type="slidenum">
              <a:rPr lang="en-US" sz="1200">
                <a:solidFill>
                  <a:schemeClr val="tx2"/>
                </a:solidFill>
                <a:latin typeface="Tempus Sans ITC" charset="0"/>
              </a:rPr>
              <a:pPr eaLnBrk="1" hangingPunct="1"/>
              <a:t>24</a:t>
            </a:fld>
            <a:endParaRPr lang="en-US" sz="1200">
              <a:solidFill>
                <a:schemeClr val="tx2"/>
              </a:solidFill>
              <a:latin typeface="Tempus Sans ITC" charset="0"/>
            </a:endParaRPr>
          </a:p>
        </p:txBody>
      </p:sp>
      <p:sp>
        <p:nvSpPr>
          <p:cNvPr id="59394" name="Rectangle 2"/>
          <p:cNvSpPr>
            <a:spLocks noGrp="1" noRot="1" noChangeAspect="1" noChangeArrowheads="1" noTextEdit="1"/>
          </p:cNvSpPr>
          <p:nvPr>
            <p:ph type="sldImg"/>
          </p:nvPr>
        </p:nvSpPr>
        <p:spPr>
          <a:ln cap="flat"/>
        </p:spPr>
      </p:sp>
      <p:sp>
        <p:nvSpPr>
          <p:cNvPr id="59395"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rPr>
              <a:t>This is an example of a (simple) document collection that we will use in the following as running example.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2260550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98436B5C-CF4B-4C50-9B7B-7B1CB342B050}" type="slidenum">
              <a:rPr lang="en-US" smtClean="0"/>
              <a:pPr/>
              <a:t>27</a:t>
            </a:fld>
            <a:endParaRPr lang="en-US"/>
          </a:p>
        </p:txBody>
      </p:sp>
      <p:sp>
        <p:nvSpPr>
          <p:cNvPr id="43011" name="Rectangle 2"/>
          <p:cNvSpPr>
            <a:spLocks noGrp="1" noRot="1" noChangeAspect="1" noChangeArrowheads="1" noTextEdit="1"/>
          </p:cNvSpPr>
          <p:nvPr>
            <p:ph type="sldImg"/>
          </p:nvPr>
        </p:nvSpPr>
        <p:spPr>
          <a:xfrm>
            <a:off x="990600" y="768350"/>
            <a:ext cx="5118100" cy="3838575"/>
          </a:xfrm>
          <a:ln/>
        </p:spPr>
      </p:sp>
      <p:sp>
        <p:nvSpPr>
          <p:cNvPr id="43012" name="Rectangle 3"/>
          <p:cNvSpPr>
            <a:spLocks noGrp="1" noChangeArrowheads="1"/>
          </p:cNvSpPr>
          <p:nvPr>
            <p:ph type="body" idx="1"/>
          </p:nvPr>
        </p:nvSpPr>
        <p:spPr>
          <a:noFill/>
          <a:ln/>
        </p:spPr>
        <p:txBody>
          <a:bodyPr/>
          <a:lstStyle/>
          <a:p>
            <a:r>
              <a:rPr lang="fr-CH" dirty="0"/>
              <a:t>Since in our example the concept space has two dimensions, we can plot both the documents and the terms in this 2-dimensional space. It is interesting to observe of how semantically "close" terms and documents cluster in the same regions. This illustrates very well the power of latent semantic indexing in revealing the « essential</a:t>
            </a:r>
            <a:r>
              <a:rPr lang="fr-CH" baseline="0" dirty="0"/>
              <a:t> concepts » </a:t>
            </a:r>
            <a:r>
              <a:rPr lang="fr-CH" dirty="0"/>
              <a:t>in document collections.</a:t>
            </a:r>
            <a:endParaRPr lang="en-GB" dirty="0"/>
          </a:p>
        </p:txBody>
      </p:sp>
    </p:spTree>
    <p:extLst>
      <p:ext uri="{BB962C8B-B14F-4D97-AF65-F5344CB8AC3E}">
        <p14:creationId xmlns:p14="http://schemas.microsoft.com/office/powerpoint/2010/main" val="2858492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E214A2C-3CC9-4214-827C-538D9989ED26}" type="slidenum">
              <a:rPr lang="en-US" smtClean="0"/>
              <a:pPr/>
              <a:t>31</a:t>
            </a:fld>
            <a:endParaRPr lang="en-US"/>
          </a:p>
        </p:txBody>
      </p:sp>
      <p:sp>
        <p:nvSpPr>
          <p:cNvPr id="44035" name="Rectangle 2"/>
          <p:cNvSpPr>
            <a:spLocks noGrp="1" noRot="1" noChangeAspect="1" noChangeArrowheads="1" noTextEdit="1"/>
          </p:cNvSpPr>
          <p:nvPr>
            <p:ph type="sldImg"/>
          </p:nvPr>
        </p:nvSpPr>
        <p:spPr>
          <a:xfrm>
            <a:off x="1050925" y="792163"/>
            <a:ext cx="5056188" cy="3792537"/>
          </a:xfrm>
          <a:ln/>
        </p:spPr>
      </p:sp>
      <p:sp>
        <p:nvSpPr>
          <p:cNvPr id="44036" name="Rectangle 3"/>
          <p:cNvSpPr>
            <a:spLocks noGrp="1" noChangeArrowheads="1"/>
          </p:cNvSpPr>
          <p:nvPr>
            <p:ph type="body" idx="1"/>
          </p:nvPr>
        </p:nvSpPr>
        <p:spPr>
          <a:xfrm>
            <a:off x="977900" y="4900613"/>
            <a:ext cx="5208588" cy="4581525"/>
          </a:xfrm>
          <a:noFill/>
          <a:ln/>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GB" dirty="0"/>
              <a:t>From a modelling</a:t>
            </a:r>
            <a:r>
              <a:rPr lang="en-GB" baseline="0" dirty="0"/>
              <a:t> perspective LSI suffers from poor explanatory power. For example, the least squares approximation concept is related to the assumption that term frequencies are normally distributed, which is in contradiction with the observation that term frequencies are power law distributed.</a:t>
            </a:r>
            <a:endParaRPr lang="en-GB"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GB" dirty="0"/>
          </a:p>
        </p:txBody>
      </p:sp>
    </p:spTree>
    <p:extLst>
      <p:ext uri="{BB962C8B-B14F-4D97-AF65-F5344CB8AC3E}">
        <p14:creationId xmlns:p14="http://schemas.microsoft.com/office/powerpoint/2010/main" val="2057155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conceptual problems of LSI have triggered significant efforts in developing better suited models for concept extraction. The most recent and successful result of this has been the development of a method based on the use of </a:t>
            </a:r>
            <a:r>
              <a:rPr lang="en-GB" baseline="0" dirty="0" err="1"/>
              <a:t>Dirichlet</a:t>
            </a:r>
            <a:r>
              <a:rPr lang="en-GB" baseline="0" dirty="0"/>
              <a:t> distributions. Like LSI it produces a concept space, where concepts are represented as term vectors. The method has better theoretical foundations and empirically it produces better results, and is nowadays considered as the golden standard. The approach is mathematically more involved than LSI, and therefore we will not be able to develop this method in this course.</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2221506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illustration</a:t>
            </a:r>
            <a:r>
              <a:rPr lang="en-US" baseline="0" dirty="0"/>
              <a:t> shows the basic idea underlying LDA: it is assumed that there exist topics that are represented as mixtures of words. In the example we see words that are related to two meanings of “bank”, the financial institution and the river bank, and are represented by different related works. Then, documents are supposed to be generated from a mixture of topics, where the mixture is defined by some weights, as indicated in the figure. As a result each document contains terms form its associated topics in the right proportion.</a:t>
            </a:r>
          </a:p>
          <a:p>
            <a:endParaRPr lang="en-US" baseline="0" dirty="0"/>
          </a:p>
          <a:p>
            <a:r>
              <a:rPr lang="en-US" baseline="0" dirty="0"/>
              <a:t>Similar to the probabilistic language model used in information retrieval, we have here another example of a probabilistic generative model.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61562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underlying model we can define a probabilistic process for generating documents.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37366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is to determine the probabilistic model. The situation we consider</a:t>
            </a:r>
            <a:r>
              <a:rPr lang="en-US" baseline="0" dirty="0"/>
              <a:t> in practice is that a set of documents is given, and we intend to reconstruct the (most likely) probabilistic process that has generated this document collection. This is a difficult problem to solve.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539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CH" baseline="0" dirty="0"/>
              <a:t>These problems are related to the fact that the same concepts can be expressed through many different terms (synonyms) and that the same term may have multiple meanings (homonyms). Studies show that</a:t>
            </a:r>
            <a:r>
              <a:rPr lang="fr-CH" dirty="0"/>
              <a:t> different users use the same keywords for expressing the same concepts only 20% of the time.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789211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a:t>
            </a:r>
            <a:r>
              <a:rPr lang="en-US" baseline="0" dirty="0"/>
              <a:t> not present the details of LDA here, as the method is mathematically fairly involved. However, it is important to note that it is considered today as the state-of-the-art method of topic detection.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4561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models provide a representation</a:t>
            </a:r>
            <a:r>
              <a:rPr lang="en-US" baseline="0" dirty="0"/>
              <a:t> of documents at a conceptual level. Therefore they are applied in many different contexts, including document retrieval and classification.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541760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illustration summarizes the connection among </a:t>
            </a:r>
            <a:r>
              <a:rPr lang="en-US" baseline="0" dirty="0"/>
              <a:t>the vector space model, which was introduced for information retrieval and topic models that produce low-dimensional (dense) representation of documents.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723816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documents have a likelihood to have also some shared meaning. This idea is actually quite old, and has been already expressed, for example, by Firth in 1957. We will now exploit this idea in a slightly different way, by focusing on a much smaller context of a word than its document. We will just consider the local neighborhood of the work within a phrase. Typically we will consider all the neighborhoods that we can find in all documents of a large document collection.</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112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For each word w we can identify its neighboring words, which will call its context and denote by C(W). The context can be determined by choosing a certain number of preceding and succeeding words, e.g. a typical number used is 5.</a:t>
            </a: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555801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is one of the main ideas used (successfully) in natural language processing. The neighborhood</a:t>
            </a:r>
            <a:r>
              <a:rPr lang="en-US" baseline="0" dirty="0"/>
              <a:t> captures not only semantic relationships among words (as would also co-occurrence in the same document).It can at the same time also capture syntactic relationships. This is a main difference to methods based on document co-occurrence like LSI.</a:t>
            </a:r>
          </a:p>
          <a:p>
            <a:r>
              <a:rPr lang="en-US" baseline="0" dirty="0"/>
              <a:t>A second important difference is that methods based on this idea distinguish between a word occurring as the center of a context and as a member of context. For example, it is very unlikely the word “dog” would have in its context a second occurrence of the word “dog”. Thus dog as a “context word” needs to be treated differently from dog as the word of interest. This distinction is not made in purely co-occurrence based methods.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9336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a:t>
            </a:r>
            <a:r>
              <a:rPr lang="en-US" baseline="0" dirty="0" err="1"/>
              <a:t>embeddings</a:t>
            </a:r>
            <a:r>
              <a:rPr lang="en-US" baseline="0" dirty="0"/>
              <a:t> is simple. Both words and context words are mapped into the same low-dimensional space. Their representations in that space should be similar, if the word and the context word occur often together. Thus we capture the information on word context in a low-dimensional representation. Through the dimensionality reduction the expectation is that words and contexts that play similar roles would also move together, and thus we could capture syntactic and semantic similarity.</a:t>
            </a:r>
          </a:p>
          <a:p>
            <a:r>
              <a:rPr lang="en-US" baseline="0" dirty="0"/>
              <a:t>Dimensionality reduction is helpful, since vocabularies can become very large, in particular if not only words but also short phrases are included (e.g. tens of millions of entries). Thus data would be very sparse in these spaces and it would be difficult to model similarity. The low-dimensional spaces have on the other hand typically a few hundred dimensions.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38573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now the representations of words and context words in an m-dimensional space. The representation where the </a:t>
            </a:r>
            <a:r>
              <a:rPr lang="en-US" dirty="0" err="1"/>
              <a:t>i-th</a:t>
            </a:r>
            <a:r>
              <a:rPr lang="en-US" dirty="0"/>
              <a:t> component of a vector is set to 1 for the </a:t>
            </a:r>
            <a:r>
              <a:rPr lang="en-US" dirty="0" err="1"/>
              <a:t>i-th</a:t>
            </a:r>
            <a:r>
              <a:rPr lang="en-US" dirty="0"/>
              <a:t> word in the vocabulary is called often the 1-hot encoding.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835611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introduce now the parameters of the word embedding model. First, we choose the dimension of concept space.</a:t>
                </a:r>
                <a:r>
                  <a:rPr lang="en-US" baseline="0" dirty="0"/>
                  <a:t> </a:t>
                </a:r>
                <a:r>
                  <a:rPr lang="en-US" dirty="0"/>
                  <a:t>Note that the size of the vocabulary</a:t>
                </a:r>
                <a:r>
                  <a:rPr lang="en-US" baseline="0" dirty="0"/>
                  <a:t> m is typically very large (e.g. millions), whereas the size of the low-dimensional space d is typically in the hundreds.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model is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into the concept space. Note that the two mappings are different, i.e. the same word will have a different representation in its role as word and context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b="0" baseline="0" dirty="0">
                  <a:latin typeface="Calibri" charset="0"/>
                  <a:ea typeface="Calibri" charset="0"/>
                  <a:cs typeface="Calibri"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0" baseline="0" dirty="0">
                    <a:latin typeface="Calibri" charset="0"/>
                    <a:ea typeface="Calibri" charset="0"/>
                    <a:cs typeface="Calibri" charset="0"/>
                  </a:rPr>
                  <a:t>For convenience we will denote in the following the coefficients of these two matrices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introduce now the parameters of the word embedding model. First, we choose the dimension of concept space.</a:t>
                </a:r>
                <a:r>
                  <a:rPr lang="en-US" baseline="0" dirty="0"/>
                  <a:t> </a:t>
                </a:r>
                <a:r>
                  <a:rPr lang="en-US" dirty="0"/>
                  <a:t>Note that the size of the vocabulary</a:t>
                </a:r>
                <a:r>
                  <a:rPr lang="en-US" baseline="0" dirty="0"/>
                  <a:t> m is typically very large (e.g. millions), whereas the size of the low-dimensional space d is typically in the hundreds.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model is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into the concept space. Note that the two mappings are different, i.e. the same word will have a different representation in its role as word and context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b="0" baseline="0" dirty="0">
                  <a:latin typeface="Calibri" charset="0"/>
                  <a:ea typeface="Calibri" charset="0"/>
                  <a:cs typeface="Calibri"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0" baseline="0" dirty="0">
                    <a:latin typeface="Calibri" charset="0"/>
                    <a:ea typeface="Calibri" charset="0"/>
                    <a:cs typeface="Calibri" charset="0"/>
                  </a:rPr>
                  <a:t>For convenience we will denote in the following the coefficients of these two matrices by </a:t>
                </a:r>
                <a:r>
                  <a:rPr lang="en-US" i="0">
                    <a:latin typeface="Cambria Math" charset="0"/>
                    <a:ea typeface="Cambria Math" charset="0"/>
                    <a:cs typeface="Cambria Math" charset="0"/>
                  </a:rPr>
                  <a:t>𝜃</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539794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mapping of words into concept space. Since the word vectors use the 1-hot encoding, we observe that the columns of the matrix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US" dirty="0"/>
                  <a:t>in fact are exactly the representation of the words in the concept space. Similarly, we can also view the mapping of context words.</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53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Let’s illustrate</a:t>
            </a:r>
            <a:r>
              <a:rPr lang="en-GB" baseline="0" dirty="0"/>
              <a:t> the problem resulting from synonyms and homonyms by an example. Among these three documents at the level of terms doc1 and doc2 are (seem) highly related, whereas doc3 has no similarity with the other two documents. With human background knowledge it is however easy to see that in reality doc2 and doc3 are closely related, as they talk about mobile communications, whereas doc1 is completely unrelated to the others as it is about health and nutrition.</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26915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face now, is how to determine the model parameters, given a document collection. To do that we have to formulate a problem that can be solved using an optimization approach.</a:t>
            </a:r>
          </a:p>
          <a:p>
            <a:endParaRPr lang="en-US" dirty="0"/>
          </a:p>
          <a:p>
            <a:r>
              <a:rPr lang="en-US" dirty="0"/>
              <a:t>Since we are interested in the relation between words and context words, we can formulate a prediction problem. The model that we develop should be able to predict for a given word, which are the most likely context word (resulting in what we will be calling the </a:t>
            </a:r>
            <a:r>
              <a:rPr lang="en-US" dirty="0" err="1"/>
              <a:t>skipgram</a:t>
            </a:r>
            <a:r>
              <a:rPr lang="en-US" dirty="0"/>
              <a:t> model), or conversely, given a set of context words, what are the most likely words.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944007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prediction problem we have formulated corresponds to learning a function </a:t>
                </a:r>
                <a14:m>
                  <m:oMath xmlns:m="http://schemas.openxmlformats.org/officeDocument/2006/math">
                    <m:r>
                      <a:rPr lang="fr-CH" b="0" i="1" smtClean="0">
                        <a:latin typeface="Cambria Math" panose="02040503050406030204" pitchFamily="18" charset="0"/>
                      </a:rPr>
                      <m:t>𝑓</m:t>
                    </m:r>
                  </m:oMath>
                </a14:m>
                <a:r>
                  <a:rPr lang="en-US" dirty="0"/>
                  <a:t>.</a:t>
                </a:r>
              </a:p>
              <a:p>
                <a:endParaRPr lang="en-US" dirty="0"/>
              </a:p>
              <a:p>
                <a:r>
                  <a:rPr lang="en-US" dirty="0"/>
                  <a:t>We can learn an approximation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of this function from the samples that we can obtain from the existing document collection. </a:t>
                </a:r>
              </a:p>
              <a:p>
                <a:endParaRPr lang="en-US" dirty="0"/>
              </a:p>
              <a:p>
                <a:r>
                  <a:rPr lang="en-US" dirty="0"/>
                  <a:t>For our problem this function will be the likelihood that a given word occurs together with some context words, or vice versa.</a:t>
                </a:r>
              </a:p>
            </p:txBody>
          </p:sp>
        </mc:Choice>
        <mc:Fallback xmlns="">
          <p:sp>
            <p:nvSpPr>
              <p:cNvPr id="3" name="Notes Placeholder 2"/>
              <p:cNvSpPr>
                <a:spLocks noGrp="1"/>
              </p:cNvSpPr>
              <p:nvPr>
                <p:ph type="body" idx="1"/>
              </p:nvPr>
            </p:nvSpPr>
            <p:spPr/>
            <p:txBody>
              <a:bodyPr/>
              <a:lstStyle/>
              <a:p>
                <a:r>
                  <a:rPr lang="en-US" dirty="0"/>
                  <a:t>The prediction problem we have formulated corresponds to learning a function </a:t>
                </a:r>
                <a:r>
                  <a:rPr lang="fr-CH" b="0" i="0">
                    <a:latin typeface="Cambria Math" panose="02040503050406030204" pitchFamily="18" charset="0"/>
                  </a:rPr>
                  <a:t>𝑓</a:t>
                </a:r>
                <a:r>
                  <a:rPr lang="en-US" dirty="0"/>
                  <a:t>.</a:t>
                </a:r>
              </a:p>
              <a:p>
                <a:endParaRPr lang="en-US" dirty="0"/>
              </a:p>
              <a:p>
                <a:r>
                  <a:rPr lang="en-US" dirty="0"/>
                  <a:t>We can learn an approximation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of this function from the samples that we can obtain from the existing document collection. </a:t>
                </a:r>
              </a:p>
              <a:p>
                <a:endParaRPr lang="en-US" dirty="0"/>
              </a:p>
              <a:p>
                <a:r>
                  <a:rPr lang="en-US" dirty="0"/>
                  <a:t>For our problem this function will be the likelihood that a given word occurs together with some context words, or vice versa.</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917517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determine whether a function </a:t>
                </a:r>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US" dirty="0"/>
                  <a:t> approximates well the function from the training data, a loss function is introduced. It measures of how much the approximation function is deviating from the function applied to the training data.</a:t>
                </a:r>
              </a:p>
            </p:txBody>
          </p:sp>
        </mc:Choice>
        <mc:Fallback xmlns="">
          <p:sp>
            <p:nvSpPr>
              <p:cNvPr id="3" name="Notes Placeholder 2"/>
              <p:cNvSpPr>
                <a:spLocks noGrp="1"/>
              </p:cNvSpPr>
              <p:nvPr>
                <p:ph type="body" idx="1"/>
              </p:nvPr>
            </p:nvSpPr>
            <p:spPr/>
            <p:txBody>
              <a:bodyPr/>
              <a:lstStyle/>
              <a:p>
                <a:r>
                  <a:rPr lang="en-US" dirty="0"/>
                  <a:t>In order to determine whether a function </a:t>
                </a:r>
                <a:r>
                  <a:rPr lang="fr-CH" i="0">
                    <a:latin typeface="Cambria Math" panose="02040503050406030204" pitchFamily="18" charset="0"/>
                    <a:ea typeface="Cambria Math" panose="02040503050406030204" pitchFamily="18" charset="0"/>
                  </a:rPr>
                  <a:t>𝑓_𝜃</a:t>
                </a:r>
                <a:r>
                  <a:rPr lang="en-US" dirty="0"/>
                  <a:t> approximates well the function from the training data, a loss function is introduced. It measures of how much the approximation function is deviating from the function applied to the training data.</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905959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we can easily learn</a:t>
                </a:r>
                <a:r>
                  <a:rPr lang="en-US" baseline="0" dirty="0"/>
                  <a:t> a good, or even perfect approximation of the function applied to the training data, but the function will perform poorly on other data. Therefore the idea is to “limit” the amount of information that can be stored in the model parameters, by minimizing some measure on them by including it into the loss function. This is called regularization.</a:t>
                </a:r>
                <a:endParaRPr lang="en-US" dirty="0"/>
              </a:p>
            </p:txBody>
          </p:sp>
        </mc:Choice>
        <mc:Fallback xmlns="">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r>
                  <a:rPr lang="fr-CH" sz="1200" i="0">
                    <a:latin typeface="Cambria Math" panose="02040503050406030204" pitchFamily="18" charset="0"/>
                    <a:ea typeface="Cambria Math" panose="02040503050406030204" pitchFamily="18" charset="0"/>
                  </a:rPr>
                  <a:t>𝜃</a:t>
                </a:r>
                <a:r>
                  <a:rPr lang="en-US" dirty="0"/>
                  <a:t> we can easily learn</a:t>
                </a:r>
                <a:r>
                  <a:rPr lang="en-US" baseline="0" dirty="0"/>
                  <a:t> a good, or even perfect approximation of the function applied to the training data, but the function will perform poorly on other data. Therefore the idea is to “limit” the amount of information that can be stored in the model parameters, by minimizing some measure on them by including it into the loss function. This is called regularization.</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729670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general, a statistical learning algorithm can learn any kind of function, like predicting the co-occurrence of words and context-words, or predicting fraud in bank transactions, evolution of stock markets etc. while the parameters of the model</a:t>
                </a:r>
                <a14:m>
                  <m:oMath xmlns:m="http://schemas.openxmlformats.org/officeDocument/2006/math">
                    <m:r>
                      <a:rPr lang="fr-CH" sz="1200" b="0" i="0" smtClean="0">
                        <a:latin typeface="Cambria Math" panose="02040503050406030204" pitchFamily="18" charset="0"/>
                        <a:ea typeface="Cambria Math" panose="02040503050406030204" pitchFamily="18" charset="0"/>
                      </a:rPr>
                      <m:t> </m:t>
                    </m:r>
                    <m:r>
                      <a:rPr lang="fr-CH" sz="1200" i="1" smtClean="0">
                        <a:latin typeface="Cambria Math" panose="02040503050406030204" pitchFamily="18" charset="0"/>
                        <a:ea typeface="Cambria Math" panose="02040503050406030204" pitchFamily="18" charset="0"/>
                      </a:rPr>
                      <m:t>𝜃</m:t>
                    </m:r>
                    <m:r>
                      <a:rPr lang="fr-CH" sz="1200" b="0" i="1" smtClean="0">
                        <a:latin typeface="Cambria Math" panose="02040503050406030204" pitchFamily="18" charset="0"/>
                        <a:ea typeface="Cambria Math" panose="02040503050406030204" pitchFamily="18" charset="0"/>
                      </a:rPr>
                      <m:t> </m:t>
                    </m:r>
                  </m:oMath>
                </a14:m>
                <a:r>
                  <a:rPr lang="en-US" dirty="0"/>
                  <a:t>are considered as “hidden parameters” without further use.</a:t>
                </a:r>
              </a:p>
              <a:p>
                <a:endParaRPr lang="en-US" dirty="0"/>
              </a:p>
              <a:p>
                <a:r>
                  <a:rPr lang="en-US" dirty="0"/>
                  <a:t>In representation learning, the model parameters are associated with some input data, and used to create an alternative representation for it. So no more the prediction itself is the main objective of learning, but obtaining an alternative representation of the training data. The prediction is introduced to formulate an optimization problem of which the solution will generate this representation.</a:t>
                </a:r>
              </a:p>
            </p:txBody>
          </p:sp>
        </mc:Choice>
        <mc:Fallback xmlns="">
          <p:sp>
            <p:nvSpPr>
              <p:cNvPr id="3" name="Notes Placeholder 2"/>
              <p:cNvSpPr>
                <a:spLocks noGrp="1"/>
              </p:cNvSpPr>
              <p:nvPr>
                <p:ph type="body" idx="1"/>
              </p:nvPr>
            </p:nvSpPr>
            <p:spPr/>
            <p:txBody>
              <a:bodyPr/>
              <a:lstStyle/>
              <a:p>
                <a:r>
                  <a:rPr lang="en-US" dirty="0"/>
                  <a:t>In general, a statistical learning algorithm can learn any kind of function, like predicting the co-occurrence of words and context-words, or predicting fraud in bank transactions, evolution of stock markets etc. while the parameters of the model</a:t>
                </a:r>
                <a:r>
                  <a:rPr lang="fr-CH" sz="1200" b="0" i="0">
                    <a:latin typeface="Cambria Math" panose="02040503050406030204" pitchFamily="18" charset="0"/>
                    <a:ea typeface="Cambria Math" panose="02040503050406030204" pitchFamily="18" charset="0"/>
                  </a:rPr>
                  <a:t> </a:t>
                </a:r>
                <a:r>
                  <a:rPr lang="fr-CH" sz="1200" i="0">
                    <a:latin typeface="Cambria Math" panose="02040503050406030204" pitchFamily="18" charset="0"/>
                    <a:ea typeface="Cambria Math" panose="02040503050406030204" pitchFamily="18" charset="0"/>
                  </a:rPr>
                  <a:t>𝜃</a:t>
                </a:r>
                <a:r>
                  <a:rPr lang="fr-CH" sz="1200" b="0" i="0">
                    <a:latin typeface="Cambria Math" panose="02040503050406030204" pitchFamily="18" charset="0"/>
                    <a:ea typeface="Cambria Math" panose="02040503050406030204" pitchFamily="18" charset="0"/>
                  </a:rPr>
                  <a:t> </a:t>
                </a:r>
                <a:r>
                  <a:rPr lang="en-US" dirty="0"/>
                  <a:t>are considered as “hidden parameters” without further use.</a:t>
                </a:r>
              </a:p>
              <a:p>
                <a:endParaRPr lang="en-US" dirty="0"/>
              </a:p>
              <a:p>
                <a:r>
                  <a:rPr lang="en-US" dirty="0"/>
                  <a:t>In representation learning, the model parameters are associated with some input data, and used to create an alternative representation for it. So no more the prediction itself is the main objective of learning, but obtaining an alternative representation of the training data. The prediction is introduced to formulate an optimization problem of which the solution will generate this representation.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785285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learning representations we formulate a learning problem that requires to optimize a function to be learnt. For our purposes we require to learn the probability of words and context words to co-occur. The question is of how to derive such a probability from the model parameters </a:t>
                </a:r>
                <a14:m>
                  <m:oMath xmlns:m="http://schemas.openxmlformats.org/officeDocument/2006/math">
                    <m:r>
                      <a:rPr lang="en-US" i="1" smtClean="0">
                        <a:latin typeface="Cambria Math" charset="0"/>
                        <a:ea typeface="Cambria Math" charset="0"/>
                        <a:cs typeface="Cambria Math" charset="0"/>
                      </a:rPr>
                      <m:t>𝜃</m:t>
                    </m:r>
                  </m:oMath>
                </a14:m>
                <a:r>
                  <a:rPr lang="en-US" dirty="0"/>
                  <a:t>, i.e. the vector representations of the words.</a:t>
                </a:r>
              </a:p>
              <a:p>
                <a:endParaRPr lang="en-US" dirty="0"/>
              </a:p>
              <a:p>
                <a:r>
                  <a:rPr lang="en-US" dirty="0"/>
                  <a:t>One consideration we can make is the following: if the words and context words have large probability of co-occurring we can require that their representations are similar, that means their cosine similarity is large. Then we could use this value to determine the probability, which also should be large, from cosine similarity.</a:t>
                </a:r>
              </a:p>
            </p:txBody>
          </p:sp>
        </mc:Choice>
        <mc:Fallback xmlns="">
          <p:sp>
            <p:nvSpPr>
              <p:cNvPr id="3" name="Notes Placeholder 2"/>
              <p:cNvSpPr>
                <a:spLocks noGrp="1"/>
              </p:cNvSpPr>
              <p:nvPr>
                <p:ph type="body" idx="1"/>
              </p:nvPr>
            </p:nvSpPr>
            <p:spPr/>
            <p:txBody>
              <a:bodyPr/>
              <a:lstStyle/>
              <a:p>
                <a:r>
                  <a:rPr lang="en-US" dirty="0"/>
                  <a:t>For learning representations we formulate a learning problem that requires to optimize a function to be learnt. For our purposes we require to learn the probability of words and context words to co-occur. The question is of how to derive such a probability from the model parameters </a:t>
                </a:r>
                <a:r>
                  <a:rPr lang="en-US" i="0">
                    <a:latin typeface="Cambria Math" charset="0"/>
                    <a:ea typeface="Cambria Math" charset="0"/>
                    <a:cs typeface="Cambria Math" charset="0"/>
                  </a:rPr>
                  <a:t>𝜃</a:t>
                </a:r>
                <a:r>
                  <a:rPr lang="en-US" dirty="0"/>
                  <a:t>, i.e. the vector representations of the words.</a:t>
                </a:r>
              </a:p>
              <a:p>
                <a:endParaRPr lang="en-US" dirty="0"/>
              </a:p>
              <a:p>
                <a:r>
                  <a:rPr lang="en-US" dirty="0"/>
                  <a:t>One consideration we can make is the following: if the words and context words have large probability of co-occurring we can require that their representations are similar, that means their cosine similarity is large. Then we could use this value to determine the probability, which also should be large, from cosine similarity.</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362406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The sigmoid function then converts the similarity values obtained from the scalar products of the embedding vectors into the interval [0,1].</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79148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of how to derive from the scalar product a probability. If we use the normalized scalar product the issue is that it does neither produce values in the interval [0,1] that could be interpreted as probability values, nor do probabilities add up to 1. E.g. the probability of a given context word to occur together with some word of the vocabulary should add up to 1.</a:t>
            </a:r>
          </a:p>
          <a:p>
            <a:endParaRPr lang="en-US" dirty="0"/>
          </a:p>
          <a:p>
            <a:r>
              <a:rPr lang="en-US" dirty="0"/>
              <a:t>To address this issue, there exists a standard approach to convert an (arbitrary) set of values into a probability distribution. First, applying the exponential function to the set of values (in our case the scalar products), produces positive values only, and second normalizing by the some of the exponentials makes sure that the values fall into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166993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a:t>
            </a:r>
            <a:r>
              <a:rPr lang="en-US" dirty="0" err="1"/>
              <a:t>softmax</a:t>
            </a:r>
            <a:r>
              <a:rPr lang="en-US" dirty="0"/>
              <a:t> function to the scalar products, produces now a probability distribution for a context word, co-occurring with some word of the vocabulary.</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4682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considerations we can now formulate a loss function that enables us to learn representations for the words and context words. The loss function aims to optimize the model parameters such that the product of the probability of all word-context word co-occurrences in the training data is maximized. A standard step to reformulate the optimization problem is to apply a logarithm to the loss function, which does not change the maximization problem, but converts the </a:t>
            </a:r>
            <a:r>
              <a:rPr lang="en-US" dirty="0" err="1"/>
              <a:t>produt</a:t>
            </a:r>
            <a:r>
              <a:rPr lang="en-US" dirty="0"/>
              <a:t> into a sum, which is more stable from the perspective of numerical processing.</a:t>
            </a:r>
          </a:p>
          <a:p>
            <a:endParaRPr lang="en-US" dirty="0"/>
          </a:p>
          <a:p>
            <a:r>
              <a:rPr lang="en-US" dirty="0"/>
              <a:t>This gives a first formulation of what is called usually the </a:t>
            </a:r>
            <a:r>
              <a:rPr lang="en-US" dirty="0" err="1"/>
              <a:t>skipgram</a:t>
            </a:r>
            <a:r>
              <a:rPr lang="en-US" dirty="0"/>
              <a:t> Model. One issue with the loss function is that it is expensive to compute, since for each word we have to iterate over the complete vocabulary to compute the probabilities.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3485358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CH" dirty="0"/>
              <a:t>Thus it would be an interesting to</a:t>
            </a:r>
            <a:r>
              <a:rPr lang="fr-CH" baseline="0" dirty="0"/>
              <a:t> base information retrieval </a:t>
            </a:r>
            <a:r>
              <a:rPr lang="fr-CH" dirty="0"/>
              <a:t>methods on</a:t>
            </a:r>
            <a:r>
              <a:rPr lang="fr-CH" baseline="0" dirty="0"/>
              <a:t> the use of </a:t>
            </a:r>
            <a:r>
              <a:rPr lang="fr-CH" dirty="0"/>
              <a:t>concepts, instead of terms. To that end it is</a:t>
            </a:r>
            <a:r>
              <a:rPr lang="fr-CH" baseline="0" dirty="0"/>
              <a:t> first necessary to define a </a:t>
            </a:r>
            <a:r>
              <a:rPr lang="fr-CH" dirty="0"/>
              <a:t>"concept space" to which</a:t>
            </a:r>
            <a:r>
              <a:rPr lang="fr-CH" baseline="0" dirty="0"/>
              <a:t> documents and queries are mapped, and compute similarity within that concept space.</a:t>
            </a:r>
            <a:r>
              <a:rPr lang="fr-CH" dirty="0"/>
              <a:t> This idea is developed in the following. The concept space should</a:t>
            </a:r>
            <a:r>
              <a:rPr lang="fr-CH" baseline="0" dirty="0"/>
              <a:t> ideally have much lower dimension than the term space, whose dimensionality is determined by the size of the vocabulary.</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636931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order to arrive at a more efficient way to compute the representations, a simpler function can be learnt, which models directly the probability of a word and context word to co-occur, instead of introducing the probability distributions for all context words to co-occur with a specific word. This probability can be derived from the scalar products by applying the sigmoid function, which can be considered as the simpler version of the </a:t>
            </a:r>
            <a:r>
              <a:rPr lang="en-US" dirty="0" err="1"/>
              <a:t>softmax</a:t>
            </a:r>
            <a:r>
              <a:rPr lang="en-US" dirty="0"/>
              <a:t> functions when only a single data value is considered.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Performing this approximation avoids to iterate over the complete vocabulary for each word to compute the conditional probabilities, but rather consider some selected pairs.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Doing this approximation essentially introduces independence assumptions on the occurrences of word-context word pairs. It also changes the problem from a prediction problem (which the words that appear in a context) to a classification problem (which word, context pairs to occur)</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2199428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using the simpler version of the model. Now the probabilities can be independently computed for word-context word pair. Comparing to the previous example, where we used the </a:t>
            </a:r>
            <a:r>
              <a:rPr lang="en-US" baseline="0" dirty="0" err="1"/>
              <a:t>softmax</a:t>
            </a:r>
            <a:r>
              <a:rPr lang="en-US" baseline="0" dirty="0"/>
              <a:t> function, we see that the order of probability values did not change, but the absolute values are different.</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96930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problem is now formulated as classification problem, it is necessary to consider also negative examples, i.e. word-context pairs that do not occur in the document collection. Assuming we have such negative examples, we can reformulate the overall optimization problem to obtain the model parameters.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703374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Following the previous derivation we can define a loss function J that optimizes the probabilities if minimized. </a:t>
                </a:r>
                <a:r>
                  <a:rPr lang="en-US" baseline="0" dirty="0"/>
                  <a:t>We transform the maximization problem into a minimization problem by defining a loss function </a:t>
                </a:r>
                <a14:m>
                  <m:oMath xmlns:m="http://schemas.openxmlformats.org/officeDocument/2006/math">
                    <m:r>
                      <a:rPr lang="fr-CH" b="0" i="1" smtClean="0">
                        <a:latin typeface="Cambria Math" charset="0"/>
                      </a:rPr>
                      <m:t>𝐽</m:t>
                    </m:r>
                    <m:d>
                      <m:dPr>
                        <m:ctrlPr>
                          <a:rPr lang="fr-CH" b="0" i="1" smtClean="0">
                            <a:latin typeface="Cambria Math" panose="02040503050406030204" pitchFamily="18" charset="0"/>
                          </a:rPr>
                        </m:ctrlPr>
                      </m:dPr>
                      <m:e>
                        <m:r>
                          <a:rPr lang="fr-CH" b="0" i="1" smtClean="0">
                            <a:latin typeface="Cambria Math" charset="0"/>
                            <a:ea typeface="Cambria Math" charset="0"/>
                            <a:cs typeface="Cambria Math" charset="0"/>
                          </a:rPr>
                          <m:t>𝜃</m:t>
                        </m:r>
                      </m:e>
                    </m:d>
                  </m:oMath>
                </a14:m>
                <a:r>
                  <a:rPr lang="en-US" dirty="0"/>
                  <a:t>). The loss function iterates over all word-context pairs in the document collection. For each term w it consists of a first component corresponding to a positive </a:t>
                </a:r>
                <a:r>
                  <a:rPr lang="en-US" dirty="0" err="1"/>
                  <a:t>example,the</a:t>
                </a:r>
                <a:r>
                  <a:rPr lang="en-US" baseline="0" dirty="0"/>
                  <a:t> specific</a:t>
                </a:r>
                <a:r>
                  <a:rPr lang="en-US" dirty="0"/>
                  <a:t> (</a:t>
                </a:r>
                <a:r>
                  <a:rPr lang="en-US" dirty="0" err="1"/>
                  <a:t>w,c</a:t>
                </a:r>
                <a:r>
                  <a:rPr lang="en-US" dirty="0"/>
                  <a:t>) pair that occurs in the document collection, and a couple of negative examples for the same word. Note that for simplicity of notation we are omitting an index t for the words </a:t>
                </a:r>
                <a14:m>
                  <m:oMath xmlns:m="http://schemas.openxmlformats.org/officeDocument/2006/math">
                    <m:sSub>
                      <m:sSubPr>
                        <m:ctrlPr>
                          <a:rPr kumimoji="0" lang="fr-CH"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charset="0"/>
                          </a:rPr>
                        </m:ctrlPr>
                      </m:sSubPr>
                      <m:e>
                        <m:r>
                          <a:rPr kumimoji="0" lang="fr-CH" sz="12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t>𝒄</m:t>
                        </m:r>
                      </m:e>
                      <m:sub>
                        <m:r>
                          <a:rPr kumimoji="0" lang="fr-CH" sz="1200" b="0" i="1" u="none" strike="noStrike" kern="1200" cap="none" spc="0" normalizeH="0" baseline="0" noProof="0">
                            <a:ln>
                              <a:noFill/>
                            </a:ln>
                            <a:solidFill>
                              <a:srgbClr val="000000"/>
                            </a:solidFill>
                            <a:effectLst/>
                            <a:uLnTx/>
                            <a:uFillTx/>
                            <a:latin typeface="Cambria Math" panose="02040503050406030204" pitchFamily="18" charset="0"/>
                            <a:ea typeface="Cambria Math" charset="0"/>
                            <a:cs typeface="Cambria Math" charset="0"/>
                          </a:rPr>
                          <m:t>𝑘</m:t>
                        </m:r>
                      </m:sub>
                    </m:sSub>
                  </m:oMath>
                </a14:m>
                <a:r>
                  <a:rPr kumimoji="0" lang="en-US" sz="1200" b="0" i="0" u="none" strike="noStrike" kern="1200" cap="none" spc="0" normalizeH="0" baseline="0" noProof="0" dirty="0">
                    <a:ln>
                      <a:noFill/>
                    </a:ln>
                    <a:solidFill>
                      <a:srgbClr val="000000"/>
                    </a:solidFill>
                    <a:effectLst/>
                    <a:uLnTx/>
                    <a:uFillTx/>
                    <a:latin typeface="Calibri"/>
                    <a:ea typeface="+mn-ea"/>
                    <a:cs typeface="Calibri"/>
                  </a:rPr>
                  <a:t> </a:t>
                </a:r>
              </a:p>
              <a:p>
                <a:endParaRPr kumimoji="0" lang="en-US" sz="1200" b="0" i="0" u="none" strike="noStrike" kern="1200" cap="none" spc="0" normalizeH="0" baseline="0" noProof="0" dirty="0">
                  <a:ln>
                    <a:noFill/>
                  </a:ln>
                  <a:solidFill>
                    <a:srgbClr val="000000"/>
                  </a:solidFill>
                  <a:effectLst/>
                  <a:uLnTx/>
                  <a:uFillTx/>
                  <a:latin typeface="Calibri"/>
                  <a:ea typeface="+mn-ea"/>
                  <a:cs typeface="Calibri"/>
                </a:endParaRPr>
              </a:p>
              <a:p>
                <a:r>
                  <a:rPr lang="en-US" dirty="0"/>
                  <a:t>An open question remains of how to obtain the negative examples.</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46736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for learning the model relies on having negative samples.</a:t>
            </a:r>
            <a:r>
              <a:rPr lang="en-US" baseline="0" dirty="0"/>
              <a:t> How to obtain them? We can choose any word from the vocabulary V that is not contained itself in the context. In order to model the occurrences we do this by considering the frequency at which the words occur in the document collection. Doing so, experience shows that high frequency words (e.g. </a:t>
            </a:r>
            <a:r>
              <a:rPr lang="en-US" baseline="0" dirty="0" err="1"/>
              <a:t>stopwords</a:t>
            </a:r>
            <a:r>
              <a:rPr lang="en-US" baseline="0" dirty="0"/>
              <a:t>) would however be favored to much, reducing the quality of the model. Thus the probability of word occurrence used for sampling is moderated by an exponent (in practice ¾). Also for obtaining the statistics on word probabilities for practical purposes not the whole data collection is used, but just a small sample of words not occurring in the context.</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34635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done using standard</a:t>
                </a:r>
                <a:r>
                  <a:rPr lang="en-US" baseline="0" dirty="0"/>
                  <a:t> methods from machine learning.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i.e. standard</a:t>
                </a:r>
                <a:r>
                  <a:rPr lang="en-US" baseline="0" dirty="0"/>
                  <a:t> search for minima of a function using derivatives.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To make the problem computationally tractable, we apply stochastic gradient descent. We update the parameters for each sample of a word-context pair, separately. That implies that we have to consider only the corresponding component of the loss function.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3132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2818599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operation for computing </a:t>
                </a:r>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m:t>
                        </m:r>
                        <m:sSub>
                          <m:sSubPr>
                            <m:ctrlPr>
                              <a:rPr lang="en-US" sz="1200" i="1">
                                <a:latin typeface="Cambria Math" panose="02040503050406030204" pitchFamily="18" charset="0"/>
                              </a:rPr>
                            </m:ctrlPr>
                          </m:sSubPr>
                          <m:e>
                            <m:r>
                              <a:rPr lang="fr-CH" sz="1200" i="1">
                                <a:latin typeface="Cambria Math" panose="02040503050406030204" pitchFamily="18" charset="0"/>
                              </a:rPr>
                              <m:t>𝐽</m:t>
                            </m:r>
                          </m:e>
                          <m:sub>
                            <m:r>
                              <a:rPr lang="fr-CH" sz="1200" i="1">
                                <a:latin typeface="Cambria Math" panose="02040503050406030204" pitchFamily="18" charset="0"/>
                              </a:rPr>
                              <m:t>𝑡</m:t>
                            </m:r>
                          </m:sub>
                        </m:sSub>
                      </m:num>
                      <m:den>
                        <m:r>
                          <a:rPr lang="en-US" sz="1200" i="1">
                            <a:latin typeface="Cambria Math" panose="02040503050406030204" pitchFamily="18" charset="0"/>
                          </a:rPr>
                          <m:t>𝜕</m:t>
                        </m:r>
                        <m:r>
                          <a:rPr lang="fr-CH" sz="1200" b="1" i="1">
                            <a:latin typeface="Cambria Math" panose="02040503050406030204" pitchFamily="18" charset="0"/>
                          </a:rPr>
                          <m:t>𝒘</m:t>
                        </m:r>
                      </m:den>
                    </m:f>
                  </m:oMath>
                </a14:m>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Choice>
        <mc:Fallback xmlns="">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operation for computing </a:t>
                </a:r>
                <a:r>
                  <a:rPr lang="en-US" sz="1200" i="0">
                    <a:latin typeface="Cambria Math" panose="02040503050406030204" pitchFamily="18" charset="0"/>
                  </a:rPr>
                  <a:t>(𝜕</a:t>
                </a:r>
                <a:r>
                  <a:rPr lang="fr-CH" sz="1200" i="0">
                    <a:latin typeface="Cambria Math" panose="02040503050406030204" pitchFamily="18" charset="0"/>
                  </a:rPr>
                  <a:t>𝐽</a:t>
                </a:r>
                <a:r>
                  <a:rPr lang="en-US" sz="1200" i="0">
                    <a:latin typeface="Cambria Math" panose="02040503050406030204" pitchFamily="18" charset="0"/>
                  </a:rPr>
                  <a:t>_</a:t>
                </a:r>
                <a:r>
                  <a:rPr lang="fr-CH" sz="1200" i="0">
                    <a:latin typeface="Cambria Math" panose="02040503050406030204" pitchFamily="18" charset="0"/>
                  </a:rPr>
                  <a:t>𝑡</a:t>
                </a:r>
                <a:r>
                  <a:rPr lang="en-US" sz="1200" i="0">
                    <a:latin typeface="Cambria Math" panose="02040503050406030204" pitchFamily="18" charset="0"/>
                  </a:rPr>
                  <a:t>)/𝜕</a:t>
                </a:r>
                <a:r>
                  <a:rPr lang="fr-CH" sz="1200" b="1" i="0">
                    <a:latin typeface="Cambria Math" panose="02040503050406030204" pitchFamily="18" charset="0"/>
                  </a:rPr>
                  <a:t>𝒘</a:t>
                </a:r>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Fallback>
      </mc:AlternateContent>
      <p:sp>
        <p:nvSpPr>
          <p:cNvPr id="4" name="Slide Number Placeholder 3"/>
          <p:cNvSpPr>
            <a:spLocks noGrp="1"/>
          </p:cNvSpPr>
          <p:nvPr>
            <p:ph type="sldNum" sz="quarter" idx="5"/>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5692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217456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CBOW model, the idea is to predict from a complete context a corresponding word. We can formulate this similarly as we did for the </a:t>
                </a:r>
                <a:r>
                  <a:rPr lang="en-US" dirty="0" err="1"/>
                  <a:t>skipgram</a:t>
                </a:r>
                <a:r>
                  <a:rPr lang="en-US" dirty="0"/>
                  <a:t> model, only that we use a set of context words. To take into account the set of context </a:t>
                </a:r>
                <a:r>
                  <a:rPr lang="en-US" dirty="0" err="1"/>
                  <a:t>wrods</a:t>
                </a:r>
                <a:r>
                  <a:rPr lang="en-US" dirty="0"/>
                  <a:t>, we take the average vector of their representation, to determine the similarity of the context with the target word w. The rest of the processing proceeds as for the </a:t>
                </a:r>
                <a:r>
                  <a:rPr lang="en-US" dirty="0" err="1"/>
                  <a:t>skipgram</a:t>
                </a:r>
                <a:r>
                  <a:rPr lang="en-US" dirty="0"/>
                  <a:t> model.</a:t>
                </a:r>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2862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990600" y="768350"/>
            <a:ext cx="5118100" cy="3838575"/>
          </a:xfrm>
          <a:ln/>
        </p:spPr>
      </p:sp>
      <p:sp>
        <p:nvSpPr>
          <p:cNvPr id="30723" name="Rectangle 3"/>
          <p:cNvSpPr>
            <a:spLocks noGrp="1" noChangeArrowheads="1"/>
          </p:cNvSpPr>
          <p:nvPr>
            <p:ph type="body" idx="1"/>
          </p:nvPr>
        </p:nvSpPr>
        <p:spPr>
          <a:noFill/>
          <a:ln/>
        </p:spPr>
        <p:txBody>
          <a:bodyPr/>
          <a:lstStyle/>
          <a:p>
            <a:r>
              <a:rPr lang="fr-CH" dirty="0"/>
              <a:t>This figure illustrates the approach: rather than directly relating documents d and terms t, as in vector space retrieval, there exists an</a:t>
            </a:r>
            <a:r>
              <a:rPr lang="fr-CH" baseline="0" dirty="0"/>
              <a:t> intermediate </a:t>
            </a:r>
            <a:r>
              <a:rPr lang="fr-CH" dirty="0"/>
              <a:t>layer of concepts c to which both queries and documents are mapped. The concept space can be of a smaller dimension than the term space. In this small example we can</a:t>
            </a:r>
            <a:r>
              <a:rPr lang="fr-CH" baseline="0" dirty="0"/>
              <a:t> imagine that the terms t1 and t2 are synonyms and thus related to the same concept c1. If now a query t2 is posed, in the standard vector space retrieval model only the document d1 would be returned, as it contains the term t2. By using the intermediate concept layer the query t2 would also return the document d2.</a:t>
            </a:r>
          </a:p>
          <a:p>
            <a:endParaRPr lang="en-GB" dirty="0"/>
          </a:p>
        </p:txBody>
      </p:sp>
    </p:spTree>
    <p:extLst>
      <p:ext uri="{BB962C8B-B14F-4D97-AF65-F5344CB8AC3E}">
        <p14:creationId xmlns:p14="http://schemas.microsoft.com/office/powerpoint/2010/main" val="1142650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a:t>
            </a:r>
            <a:r>
              <a:rPr lang="en-US" baseline="0" dirty="0"/>
              <a:t> we obtain two models mapping words into a low dimensional space for different reasons. In practice, the final model is constructed as the sum of the two matrices. Though, there exists no theoretical insight, why exactly this models work well, practice shows that they are organizing words in interesting ways, capturing many semantic and syntactic relationships.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68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64397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approaches that we presented avoided the use of the </a:t>
            </a:r>
            <a:r>
              <a:rPr lang="en-US" dirty="0" err="1"/>
              <a:t>softmax</a:t>
            </a:r>
            <a:r>
              <a:rPr lang="en-US" dirty="0"/>
              <a:t> functions to generate probability distributions. There exist implementations of the approach as we introduced initially, based on a method called hierarchical </a:t>
            </a:r>
            <a:r>
              <a:rPr lang="en-US" dirty="0" err="1"/>
              <a:t>softmax</a:t>
            </a:r>
            <a:r>
              <a:rPr lang="en-US" dirty="0"/>
              <a:t>. This method is based on a hierarchical aggregation of the </a:t>
            </a:r>
            <a:r>
              <a:rPr lang="en-US" dirty="0" err="1"/>
              <a:t>softmax</a:t>
            </a:r>
            <a:r>
              <a:rPr lang="en-US" dirty="0"/>
              <a:t> values, which makes the problem computationally more tractable. Still negative sampling is the faster approach.</a:t>
            </a:r>
          </a:p>
          <a:p>
            <a:endParaRPr lang="en-US" dirty="0"/>
          </a:p>
          <a:p>
            <a:r>
              <a:rPr lang="en-US" dirty="0" err="1"/>
              <a:t>Emperically</a:t>
            </a:r>
            <a:r>
              <a:rPr lang="en-US" dirty="0"/>
              <a:t>, CBOW produces better representations for frequent terms, whereas </a:t>
            </a:r>
            <a:r>
              <a:rPr lang="en-US" dirty="0" err="1"/>
              <a:t>skipgram</a:t>
            </a:r>
            <a:r>
              <a:rPr lang="en-US" dirty="0"/>
              <a:t> works better for rare terms.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3844388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models we have presented where based on the assumption that the vocabulary consists of the words found in the text corpus. </a:t>
            </a:r>
            <a:r>
              <a:rPr lang="en-US" dirty="0" err="1"/>
              <a:t>Fasttext</a:t>
            </a:r>
            <a:r>
              <a:rPr lang="en-US" dirty="0"/>
              <a:t> is a variant of word embeddings that has been developed by Facebook research. It incorporates in particular two important ideas:</a:t>
            </a:r>
          </a:p>
          <a:p>
            <a:pPr marL="171450" indent="-171450">
              <a:buFontTx/>
              <a:buChar char="-"/>
            </a:pPr>
            <a:r>
              <a:rPr lang="en-US" dirty="0"/>
              <a:t>The use of word n-grams, respective phrases: often phrases carry a different meaning than their constituent words. Considering phrases (that are sufficiently frequent) can help to produce better representations of text and capture meaning that cannot be assigned to the constituents of the phrase. As an extreme example one might consider the phrase “The Who” which designates a rock band, whereas the constituent words have no meaning that would be related to music in any way.</a:t>
            </a:r>
          </a:p>
          <a:p>
            <a:pPr marL="171450" indent="-171450">
              <a:buFontTx/>
              <a:buChar char="-"/>
            </a:pPr>
            <a:r>
              <a:rPr lang="en-US" dirty="0"/>
              <a:t>The use of character n-grams: many languages, e.g. </a:t>
            </a:r>
            <a:r>
              <a:rPr lang="en-US" dirty="0" err="1"/>
              <a:t>latin</a:t>
            </a:r>
            <a:r>
              <a:rPr lang="en-US" dirty="0"/>
              <a:t> languages, have complex grammatical systems with similar word variations. Often some of them might even not occur in a training corpus. By using so-called </a:t>
            </a:r>
            <a:r>
              <a:rPr lang="en-US" dirty="0" err="1"/>
              <a:t>subword</a:t>
            </a:r>
            <a:r>
              <a:rPr lang="en-US" dirty="0"/>
              <a:t> embeddings the meaning identified for seen words, can so be transferred also to unseen works. This also works across languages, as often languages inherit expressions from foreign languages, or words are same or similar across different languages.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13723527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the representation of a word is aggregated of the representation of all of its constituent n-grams, by adding up the n-gram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22207518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for </a:t>
            </a:r>
            <a:r>
              <a:rPr lang="en-US" dirty="0" err="1"/>
              <a:t>subword</a:t>
            </a:r>
            <a:r>
              <a:rPr lang="en-US" dirty="0"/>
              <a:t> embeddings character n-grams one faces the problem that the number of tokens, i.e. the size of the vocabulary, may become very large, which in turn makes training the models very expensive. In addition, many of the tokens are rare and potentially not very useful. In order to address this problem a method called byte pair encoding is used in order to obtain smaller vocabularies and select only frequent </a:t>
            </a:r>
            <a:r>
              <a:rPr lang="en-US" dirty="0" err="1"/>
              <a:t>subwords</a:t>
            </a:r>
            <a:r>
              <a:rPr lang="en-US" dirty="0"/>
              <a:t>. For this method, first the text needs to be </a:t>
            </a:r>
            <a:r>
              <a:rPr lang="en-US" dirty="0" err="1"/>
              <a:t>analysed</a:t>
            </a:r>
            <a:r>
              <a:rPr lang="en-US" dirty="0"/>
              <a:t> to determine the frequent tokens.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3882177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idea of BPW. Instead of blindly selecting all character n-grams, a set of frequent n-grams is chosen and used to tokenize the 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2922875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running the BPW algorithm first a special token for word boundaries is added (in this case &lt;/w&gt;).</a:t>
            </a:r>
          </a:p>
          <a:p>
            <a:endParaRPr lang="en-US" dirty="0"/>
          </a:p>
          <a:p>
            <a:r>
              <a:rPr lang="en-US" dirty="0"/>
              <a:t>The BPE algorithm proceeds iteratively. </a:t>
            </a:r>
          </a:p>
          <a:p>
            <a:endParaRPr lang="en-US" dirty="0"/>
          </a:p>
          <a:p>
            <a:r>
              <a:rPr lang="en-US" dirty="0"/>
              <a:t>It determines in every iteration the most frequent pair of tokens and groups to create a new token. Then token frequencies are updated with the new set of tokens. The algorithm terminates after a predetermined number of tokens has been created.</a:t>
            </a:r>
          </a:p>
          <a:p>
            <a:endParaRPr lang="en-US" dirty="0"/>
          </a:p>
          <a:p>
            <a:r>
              <a:rPr lang="en-US" dirty="0"/>
              <a:t>In order to determine token frequencies, the algorithm can first scan the document corpus to determine all n-gram frequencies (up to a given bound).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40114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first two steps of the algorithm. Note that in the second step the tokenization does not change, as we introduce a token corresponding to !&lt;/w&gt;. Having tokens that combine a character n-gram with a word boundary is important to identify character sequences that would typically occur at the end (or beginning) of a word and to distinguish them from character sequences that occur in the middle of a word.</a:t>
            </a:r>
          </a:p>
          <a:p>
            <a:endParaRPr lang="en-US" dirty="0"/>
          </a:p>
          <a:p>
            <a:r>
              <a:rPr lang="en-US" dirty="0"/>
              <a:t>For example, the sequence “</a:t>
            </a:r>
            <a:r>
              <a:rPr lang="en-US" dirty="0" err="1"/>
              <a:t>ed</a:t>
            </a:r>
            <a:r>
              <a:rPr lang="en-US" dirty="0"/>
              <a:t>” at the end of of an English word (like “worked”) implies a different meaning of this character sequences at the beginning of a word (like “education”) or in the middle of a word (like “medicine”) </a:t>
            </a:r>
          </a:p>
        </p:txBody>
      </p:sp>
      <p:sp>
        <p:nvSpPr>
          <p:cNvPr id="4" name="Slide Number Placeholder 3"/>
          <p:cNvSpPr>
            <a:spLocks noGrp="1"/>
          </p:cNvSpPr>
          <p:nvPr>
            <p:ph type="sldNum" sz="quarter" idx="5"/>
          </p:nvPr>
        </p:nvSpPr>
        <p:spPr/>
        <p:txBody>
          <a:bodyPr/>
          <a:lstStyle/>
          <a:p>
            <a:fld id="{E6C47E0B-2958-48CC-BA4E-C350203CF107}" type="slidenum">
              <a:rPr lang="en-US" smtClean="0"/>
              <a:pPr/>
              <a:t>77</a:t>
            </a:fld>
            <a:endParaRPr lang="en-US"/>
          </a:p>
        </p:txBody>
      </p:sp>
    </p:spTree>
    <p:extLst>
      <p:ext uri="{BB962C8B-B14F-4D97-AF65-F5344CB8AC3E}">
        <p14:creationId xmlns:p14="http://schemas.microsoft.com/office/powerpoint/2010/main" val="21052401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skipgram</a:t>
            </a:r>
            <a:r>
              <a:rPr lang="en-US" dirty="0"/>
              <a:t> and CBOW models are</a:t>
            </a:r>
            <a:r>
              <a:rPr lang="en-US" baseline="0" dirty="0"/>
              <a:t> one variant among a number of similar models that have been proposed recently to create word representations that capture semantics.</a:t>
            </a:r>
          </a:p>
          <a:p>
            <a:endParaRPr lang="en-US" baseline="0" dirty="0"/>
          </a:p>
          <a:p>
            <a:r>
              <a:rPr lang="en-US" baseline="0" dirty="0"/>
              <a:t>One interesting model is GLOVE, which is based on the observation that ratios of probabilities can be used to capture semantic relationships among terms. For example, the term solid is much more likely to co-occur with ice, than with water, and similarly steam co-occurs much more likely with gas than with ice. On the other hand, water co-occurs frequently with both. In the Glove paper it is stated: “</a:t>
            </a:r>
            <a:r>
              <a:rPr lang="en-GB" dirty="0"/>
              <a:t>Compared to the raw probabilities, the ratio is better able to distinguish relevant words (solid and gas) from irrelevant words (water and fashion) and it is also better able to discriminate between the two relevant words”</a:t>
            </a:r>
            <a:r>
              <a:rPr lang="en-US" baseline="0" dirty="0"/>
              <a:t> This may be interpreted as follows: the ratio of probabilities captures the semantics of the meaning of solid and gas, without referring to specific case in which this meaning occurs, namely the context of water.</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78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126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consider the property illustrated before, Glove uses the global occurrence counts among words. In this way it incorporates into the model also global statistics on the co-occurrence of words, different to </a:t>
            </a:r>
            <a:r>
              <a:rPr lang="en-US" dirty="0" err="1"/>
              <a:t>skipgram</a:t>
            </a:r>
            <a:r>
              <a:rPr lang="en-US" dirty="0"/>
              <a:t>/CBOW which exploit local information. Using the global co-occurrence counts we can determine the co-occurrence probability.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79</a:t>
            </a:fld>
            <a:endParaRPr lang="en-US"/>
          </a:p>
        </p:txBody>
      </p:sp>
    </p:spTree>
    <p:extLst>
      <p:ext uri="{BB962C8B-B14F-4D97-AF65-F5344CB8AC3E}">
        <p14:creationId xmlns:p14="http://schemas.microsoft.com/office/powerpoint/2010/main" val="274515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Applying this idea to our example before, we can imagine to</a:t>
            </a:r>
            <a:r>
              <a:rPr lang="en-GB" baseline="0" dirty="0"/>
              <a:t> have a concept space consisting of four concepts, two related to health, two related to mobile communication. When we consider now doc 2 and doc3 we can already recognize much better the close conceptual relationship the two documents have.</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301846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formalize the observation that we have described, we need to design a function that captures rations between co-occurrence probability. We are free to choose any function f for that purpose. For technical consideration in Glove this function has been chosen to be of a very specific form, as the exponential of the scalar product of the difference of the representation of two (context) words with the representation of a a given word. When using this form of function, it follows that the conditional probability of co-occurrence is modelled as the exponential for the scalar product of the representations of the two words.</a:t>
            </a:r>
          </a:p>
        </p:txBody>
      </p:sp>
      <p:sp>
        <p:nvSpPr>
          <p:cNvPr id="4" name="Slide Number Placeholder 3"/>
          <p:cNvSpPr>
            <a:spLocks noGrp="1"/>
          </p:cNvSpPr>
          <p:nvPr>
            <p:ph type="sldNum" sz="quarter" idx="5"/>
          </p:nvPr>
        </p:nvSpPr>
        <p:spPr/>
        <p:txBody>
          <a:bodyPr/>
          <a:lstStyle/>
          <a:p>
            <a:fld id="{E6C47E0B-2958-48CC-BA4E-C350203CF107}" type="slidenum">
              <a:rPr lang="en-US" smtClean="0"/>
              <a:pPr/>
              <a:t>80</a:t>
            </a:fld>
            <a:endParaRPr lang="en-US"/>
          </a:p>
        </p:txBody>
      </p:sp>
    </p:spTree>
    <p:extLst>
      <p:ext uri="{BB962C8B-B14F-4D97-AF65-F5344CB8AC3E}">
        <p14:creationId xmlns:p14="http://schemas.microsoft.com/office/powerpoint/2010/main" val="2865759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defined the condition that the representation of words has to satisfy, we can derive a loss function. By taking the logarithm we obtain a linear relationship between the scalar product and the statistics on co-occurrence. Apart from the co-occurrence frequencies, also a term for each word is introduced in the loss function (this is design decision that has been taken by the authors of Glove).</a:t>
            </a:r>
          </a:p>
        </p:txBody>
      </p:sp>
      <p:sp>
        <p:nvSpPr>
          <p:cNvPr id="4" name="Slide Number Placeholder 3"/>
          <p:cNvSpPr>
            <a:spLocks noGrp="1"/>
          </p:cNvSpPr>
          <p:nvPr>
            <p:ph type="sldNum" sz="quarter" idx="5"/>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640051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loss function is enhanced by introducing a weight function h. It aims at resolving two problems:</a:t>
            </a:r>
          </a:p>
          <a:p>
            <a:pPr marL="171450" indent="-171450">
              <a:buFontTx/>
              <a:buChar char="-"/>
            </a:pPr>
            <a:r>
              <a:rPr lang="en-US" dirty="0"/>
              <a:t>If </a:t>
            </a:r>
            <a:r>
              <a:rPr lang="en-US" dirty="0" err="1"/>
              <a:t>x_ij</a:t>
            </a:r>
            <a:r>
              <a:rPr lang="en-US" dirty="0"/>
              <a:t> equals zero, the loss function would be ill-defined. The limit </a:t>
            </a:r>
            <a:r>
              <a:rPr lang="en-US" dirty="0" err="1"/>
              <a:t>lim_x</a:t>
            </a:r>
            <a:r>
              <a:rPr lang="en-US" dirty="0"/>
              <a:t>-&gt;0 f(x) log^2(x) is finite, making the function well-defined</a:t>
            </a:r>
          </a:p>
          <a:p>
            <a:pPr marL="171450" indent="-171450">
              <a:buFontTx/>
              <a:buChar char="-"/>
            </a:pPr>
            <a:r>
              <a:rPr lang="en-US" dirty="0"/>
              <a:t>Small values of </a:t>
            </a:r>
            <a:r>
              <a:rPr lang="en-US" dirty="0" err="1"/>
              <a:t>x_ij</a:t>
            </a:r>
            <a:r>
              <a:rPr lang="en-US" dirty="0"/>
              <a:t> carry in general less information and should thus have lower weight.</a:t>
            </a:r>
          </a:p>
        </p:txBody>
      </p:sp>
      <p:sp>
        <p:nvSpPr>
          <p:cNvPr id="4" name="Slide Number Placeholder 3"/>
          <p:cNvSpPr>
            <a:spLocks noGrp="1"/>
          </p:cNvSpPr>
          <p:nvPr>
            <p:ph type="sldNum" sz="quarter" idx="5"/>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5864770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a:t>
            </a:r>
            <a:r>
              <a:rPr lang="en-US" baseline="0" dirty="0"/>
              <a:t> have received recently a lot of attention as they exhibit fascinating capacity to capture different types of relationships among words. We will illustrate some of those in the following.</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83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9519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84</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1875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7926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86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356102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87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835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We may consider concepts as being represented by sets of terms, and documents by concept</a:t>
            </a:r>
            <a:r>
              <a:rPr lang="en-GB" baseline="0" dirty="0"/>
              <a:t> vectors that count how many concept terms occur in the document. Using this approach we would obtain the non-normalized concept vectors </a:t>
            </a:r>
            <a:r>
              <a:rPr lang="en-GB" dirty="0"/>
              <a:t>doc1 =</a:t>
            </a:r>
            <a:r>
              <a:rPr lang="en-GB" baseline="0" dirty="0"/>
              <a:t> (4,3,3,1), </a:t>
            </a:r>
            <a:r>
              <a:rPr lang="en-GB" dirty="0"/>
              <a:t>doc2=(3,1,3,3)</a:t>
            </a:r>
            <a:r>
              <a:rPr lang="en-GB" baseline="0" dirty="0"/>
              <a:t> and </a:t>
            </a:r>
            <a:r>
              <a:rPr lang="en-GB" dirty="0"/>
              <a:t>doc3=(0,0,5,2).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731226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After normalizing these vectors</a:t>
            </a:r>
            <a:r>
              <a:rPr lang="en-GB" baseline="0" dirty="0"/>
              <a:t> we compute the cosine similarities among the resulting concept vectors and obtain:</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err="1"/>
              <a:t>Sim</a:t>
            </a:r>
            <a:r>
              <a:rPr lang="en-GB" baseline="0" dirty="0"/>
              <a:t> (2,3) = 0.3</a:t>
            </a:r>
          </a:p>
          <a:p>
            <a:r>
              <a:rPr lang="en-GB" baseline="0" dirty="0" err="1"/>
              <a:t>Sim</a:t>
            </a:r>
            <a:r>
              <a:rPr lang="en-GB" baseline="0" dirty="0"/>
              <a:t> (1,2) = 0.245</a:t>
            </a:r>
          </a:p>
          <a:p>
            <a:r>
              <a:rPr lang="en-GB" baseline="0" dirty="0" err="1"/>
              <a:t>Sim</a:t>
            </a:r>
            <a:r>
              <a:rPr lang="en-GB" baseline="0" dirty="0"/>
              <a:t> (1,3) = 0.22</a:t>
            </a:r>
          </a:p>
          <a:p>
            <a:r>
              <a:rPr lang="en-GB" baseline="0" dirty="0"/>
              <a:t>This result shows that indeed documents 2 and 3 are the more related ones, though still some confusion remains due to the high number of homonyms occurring in these documents.</a:t>
            </a:r>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3484669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65247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55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4186001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969334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1676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4209636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460327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635893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451985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345400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556043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894484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15479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580864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a:solidFill>
                  <a:schemeClr val="tx1"/>
                </a:solidFill>
                <a:latin typeface="Verdana" charset="0"/>
              </a:rPr>
              <a:t>Introduction - </a:t>
            </a:r>
            <a:fld id="{FBCEA208-1882-4C4A-B71F-4FA789A04155}" type="slidenum">
              <a:rPr lang="en-US" sz="900">
                <a:solidFill>
                  <a:schemeClr val="tx1"/>
                </a:solidFill>
                <a:latin typeface="Verdana" charset="0"/>
              </a:rPr>
              <a:pPr algn="r"/>
              <a:t>‹#›</a:t>
            </a:fld>
            <a:endParaRPr lang="en-US" sz="9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Embedding Models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extLst>
      <p:ext uri="{BB962C8B-B14F-4D97-AF65-F5344CB8AC3E}">
        <p14:creationId xmlns:p14="http://schemas.microsoft.com/office/powerpoint/2010/main" val="346767981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0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21.xml"/><Relationship Id="rId5" Type="http://schemas.openxmlformats.org/officeDocument/2006/relationships/image" Target="../media/image19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3.xml"/><Relationship Id="rId1" Type="http://schemas.openxmlformats.org/officeDocument/2006/relationships/tags" Target="../tags/tag1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9. Latent Semantic Indexing</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812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fr-CH"/>
              <a:t>Basic Definitions</a:t>
            </a:r>
            <a:endParaRPr lang="en-GB"/>
          </a:p>
        </p:txBody>
      </p:sp>
      <p:sp>
        <p:nvSpPr>
          <p:cNvPr id="12291" name="Rectangle 3"/>
          <p:cNvSpPr>
            <a:spLocks noGrp="1" noChangeArrowheads="1"/>
          </p:cNvSpPr>
          <p:nvPr>
            <p:ph type="body" idx="1"/>
          </p:nvPr>
        </p:nvSpPr>
        <p:spPr/>
        <p:txBody>
          <a:bodyPr/>
          <a:lstStyle/>
          <a:p>
            <a:r>
              <a:rPr lang="en-GB" sz="2800" dirty="0"/>
              <a:t>Problem: how to identify and compute “concepts” ?</a:t>
            </a:r>
          </a:p>
          <a:p>
            <a:endParaRPr lang="en-GB" sz="2800" dirty="0"/>
          </a:p>
          <a:p>
            <a:r>
              <a:rPr lang="en-GB" sz="2800" dirty="0"/>
              <a:t>Consider the term-document matrix</a:t>
            </a:r>
          </a:p>
          <a:p>
            <a:pPr lvl="1"/>
            <a:r>
              <a:rPr lang="en-GB" dirty="0"/>
              <a:t>Let  </a:t>
            </a:r>
            <a:r>
              <a:rPr lang="en-GB" dirty="0" err="1"/>
              <a:t>M</a:t>
            </a:r>
            <a:r>
              <a:rPr lang="en-GB" baseline="-25000" dirty="0" err="1"/>
              <a:t>ij</a:t>
            </a:r>
            <a:r>
              <a:rPr lang="en-GB" dirty="0"/>
              <a:t>  be a term-document matrix with m rows (terms) and n columns (documents)</a:t>
            </a:r>
          </a:p>
          <a:p>
            <a:pPr lvl="1"/>
            <a:r>
              <a:rPr lang="en-GB" dirty="0"/>
              <a:t>To each element of this matrix is assigned a weight </a:t>
            </a:r>
            <a:r>
              <a:rPr lang="en-GB" dirty="0" err="1"/>
              <a:t>w</a:t>
            </a:r>
            <a:r>
              <a:rPr lang="en-GB" baseline="-25000" dirty="0" err="1"/>
              <a:t>ij</a:t>
            </a:r>
            <a:r>
              <a:rPr lang="en-GB" dirty="0"/>
              <a:t> associated with </a:t>
            </a:r>
            <a:r>
              <a:rPr lang="en-GB" dirty="0" err="1"/>
              <a:t>t</a:t>
            </a:r>
            <a:r>
              <a:rPr lang="en-GB" baseline="-25000" dirty="0" err="1"/>
              <a:t>i</a:t>
            </a:r>
            <a:r>
              <a:rPr lang="en-GB" baseline="-25000" dirty="0"/>
              <a:t>  </a:t>
            </a:r>
            <a:r>
              <a:rPr lang="en-GB" dirty="0"/>
              <a:t>and </a:t>
            </a:r>
            <a:r>
              <a:rPr lang="en-GB" dirty="0" err="1"/>
              <a:t>d</a:t>
            </a:r>
            <a:r>
              <a:rPr lang="en-GB" baseline="-25000" dirty="0" err="1"/>
              <a:t>j</a:t>
            </a:r>
            <a:endParaRPr lang="en-GB" dirty="0"/>
          </a:p>
          <a:p>
            <a:pPr lvl="1"/>
            <a:r>
              <a:rPr lang="en-GB" dirty="0"/>
              <a:t>The weight </a:t>
            </a:r>
            <a:r>
              <a:rPr lang="en-GB" dirty="0" err="1"/>
              <a:t>w</a:t>
            </a:r>
            <a:r>
              <a:rPr lang="en-GB" baseline="-25000" dirty="0" err="1"/>
              <a:t>ij</a:t>
            </a:r>
            <a:r>
              <a:rPr lang="en-GB" dirty="0"/>
              <a:t> can be based on a </a:t>
            </a:r>
            <a:r>
              <a:rPr lang="en-GB" dirty="0" err="1"/>
              <a:t>tf-idf</a:t>
            </a:r>
            <a:r>
              <a:rPr lang="en-GB" dirty="0"/>
              <a:t> weighting scheme</a:t>
            </a:r>
          </a:p>
          <a:p>
            <a:pPr lvl="1"/>
            <a:endParaRPr lang="en-GB" dirty="0"/>
          </a:p>
        </p:txBody>
      </p:sp>
      <p:sp>
        <p:nvSpPr>
          <p:cNvPr id="12292" name="Footer Placeholder 6"/>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Tree>
    <p:extLst>
      <p:ext uri="{BB962C8B-B14F-4D97-AF65-F5344CB8AC3E}">
        <p14:creationId xmlns:p14="http://schemas.microsoft.com/office/powerpoint/2010/main" val="147635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fr-CH"/>
              <a:t>Computing the Ranking Using M</a:t>
            </a:r>
            <a:endParaRPr lang="en-GB"/>
          </a:p>
        </p:txBody>
      </p:sp>
      <p:sp>
        <p:nvSpPr>
          <p:cNvPr id="13315" name="Rectangle 3"/>
          <p:cNvSpPr>
            <a:spLocks noChangeArrowheads="1"/>
          </p:cNvSpPr>
          <p:nvPr/>
        </p:nvSpPr>
        <p:spPr bwMode="auto">
          <a:xfrm>
            <a:off x="8080375" y="2209800"/>
            <a:ext cx="762000" cy="2971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16" name="Line 4"/>
          <p:cNvSpPr>
            <a:spLocks noChangeShapeType="1"/>
          </p:cNvSpPr>
          <p:nvPr/>
        </p:nvSpPr>
        <p:spPr bwMode="auto">
          <a:xfrm>
            <a:off x="8461375" y="2438400"/>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17" name="Rectangle 5"/>
          <p:cNvSpPr>
            <a:spLocks noChangeArrowheads="1"/>
          </p:cNvSpPr>
          <p:nvPr/>
        </p:nvSpPr>
        <p:spPr bwMode="auto">
          <a:xfrm rot="5400000">
            <a:off x="8101129" y="3481980"/>
            <a:ext cx="680809" cy="338544"/>
          </a:xfrm>
          <a:prstGeom prst="rect">
            <a:avLst/>
          </a:prstGeom>
          <a:solidFill>
            <a:schemeClr val="bg1"/>
          </a:solid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query</a:t>
            </a:r>
            <a:endParaRPr lang="en-GB" sz="1600" b="1" dirty="0">
              <a:latin typeface="Calibri" charset="0"/>
              <a:ea typeface="Calibri" charset="0"/>
              <a:cs typeface="Calibri" charset="0"/>
            </a:endParaRPr>
          </a:p>
        </p:txBody>
      </p:sp>
      <p:sp>
        <p:nvSpPr>
          <p:cNvPr id="13318" name="Rectangle 6"/>
          <p:cNvSpPr>
            <a:spLocks noChangeArrowheads="1"/>
          </p:cNvSpPr>
          <p:nvPr/>
        </p:nvSpPr>
        <p:spPr bwMode="auto">
          <a:xfrm rot="5400000">
            <a:off x="3608388" y="2400300"/>
            <a:ext cx="3352800" cy="2971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19" name="Line 7"/>
          <p:cNvSpPr>
            <a:spLocks noChangeShapeType="1"/>
          </p:cNvSpPr>
          <p:nvPr/>
        </p:nvSpPr>
        <p:spPr bwMode="auto">
          <a:xfrm rot="5400000">
            <a:off x="5283200" y="1473201"/>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0" name="Line 8"/>
          <p:cNvSpPr>
            <a:spLocks noChangeShapeType="1"/>
          </p:cNvSpPr>
          <p:nvPr/>
        </p:nvSpPr>
        <p:spPr bwMode="auto">
          <a:xfrm rot="5400000">
            <a:off x="5283200" y="1930400"/>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1" name="Line 9"/>
          <p:cNvSpPr>
            <a:spLocks noChangeShapeType="1"/>
          </p:cNvSpPr>
          <p:nvPr/>
        </p:nvSpPr>
        <p:spPr bwMode="auto">
          <a:xfrm rot="5400000">
            <a:off x="5283200" y="2387600"/>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2" name="Line 10"/>
          <p:cNvSpPr>
            <a:spLocks noChangeShapeType="1"/>
          </p:cNvSpPr>
          <p:nvPr/>
        </p:nvSpPr>
        <p:spPr bwMode="auto">
          <a:xfrm rot="5400000">
            <a:off x="5283200" y="2844801"/>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3" name="Line 11"/>
          <p:cNvSpPr>
            <a:spLocks noChangeShapeType="1"/>
          </p:cNvSpPr>
          <p:nvPr/>
        </p:nvSpPr>
        <p:spPr bwMode="auto">
          <a:xfrm rot="5400000">
            <a:off x="5283200" y="3302000"/>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4" name="Line 12"/>
          <p:cNvSpPr>
            <a:spLocks noChangeShapeType="1"/>
          </p:cNvSpPr>
          <p:nvPr/>
        </p:nvSpPr>
        <p:spPr bwMode="auto">
          <a:xfrm rot="5400000">
            <a:off x="5283200" y="3683000"/>
            <a:ext cx="0" cy="2514600"/>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3325" name="Rectangle 13"/>
          <p:cNvSpPr>
            <a:spLocks noChangeArrowheads="1"/>
          </p:cNvSpPr>
          <p:nvPr/>
        </p:nvSpPr>
        <p:spPr bwMode="auto">
          <a:xfrm>
            <a:off x="5017435" y="2524127"/>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doc1</a:t>
            </a:r>
            <a:endParaRPr lang="en-GB" sz="1600" b="1">
              <a:latin typeface="Calibri" charset="0"/>
              <a:ea typeface="Calibri" charset="0"/>
              <a:cs typeface="Calibri" charset="0"/>
            </a:endParaRPr>
          </a:p>
        </p:txBody>
      </p:sp>
      <p:sp>
        <p:nvSpPr>
          <p:cNvPr id="13326" name="Rectangle 14"/>
          <p:cNvSpPr>
            <a:spLocks noChangeArrowheads="1"/>
          </p:cNvSpPr>
          <p:nvPr/>
        </p:nvSpPr>
        <p:spPr bwMode="auto">
          <a:xfrm>
            <a:off x="5033309" y="2981326"/>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doc2</a:t>
            </a:r>
            <a:endParaRPr lang="en-GB" sz="1600" b="1">
              <a:latin typeface="Calibri" charset="0"/>
              <a:ea typeface="Calibri" charset="0"/>
              <a:cs typeface="Calibri" charset="0"/>
            </a:endParaRPr>
          </a:p>
        </p:txBody>
      </p:sp>
      <p:sp>
        <p:nvSpPr>
          <p:cNvPr id="13327" name="Rectangle 15"/>
          <p:cNvSpPr>
            <a:spLocks noChangeArrowheads="1"/>
          </p:cNvSpPr>
          <p:nvPr/>
        </p:nvSpPr>
        <p:spPr bwMode="auto">
          <a:xfrm>
            <a:off x="5006322" y="3438526"/>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doc3</a:t>
            </a:r>
            <a:endParaRPr lang="en-GB" sz="1600" b="1">
              <a:latin typeface="Calibri" charset="0"/>
              <a:ea typeface="Calibri" charset="0"/>
              <a:cs typeface="Calibri" charset="0"/>
            </a:endParaRPr>
          </a:p>
        </p:txBody>
      </p:sp>
      <p:sp>
        <p:nvSpPr>
          <p:cNvPr id="13328" name="Rectangle 16"/>
          <p:cNvSpPr>
            <a:spLocks noChangeArrowheads="1"/>
          </p:cNvSpPr>
          <p:nvPr/>
        </p:nvSpPr>
        <p:spPr bwMode="auto">
          <a:xfrm>
            <a:off x="5033309" y="3895727"/>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doc4</a:t>
            </a:r>
            <a:endParaRPr lang="en-GB" sz="1600" b="1">
              <a:latin typeface="Calibri" charset="0"/>
              <a:ea typeface="Calibri" charset="0"/>
              <a:cs typeface="Calibri" charset="0"/>
            </a:endParaRPr>
          </a:p>
        </p:txBody>
      </p:sp>
      <p:sp>
        <p:nvSpPr>
          <p:cNvPr id="13329" name="Rectangle 17"/>
          <p:cNvSpPr>
            <a:spLocks noChangeArrowheads="1"/>
          </p:cNvSpPr>
          <p:nvPr/>
        </p:nvSpPr>
        <p:spPr bwMode="auto">
          <a:xfrm>
            <a:off x="5033309" y="4352926"/>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doc5</a:t>
            </a:r>
            <a:endParaRPr lang="en-GB" sz="1600" b="1">
              <a:latin typeface="Calibri" charset="0"/>
              <a:ea typeface="Calibri" charset="0"/>
              <a:cs typeface="Calibri" charset="0"/>
            </a:endParaRPr>
          </a:p>
        </p:txBody>
      </p:sp>
      <p:sp>
        <p:nvSpPr>
          <p:cNvPr id="13330" name="Rectangle 18"/>
          <p:cNvSpPr>
            <a:spLocks noChangeArrowheads="1"/>
          </p:cNvSpPr>
          <p:nvPr/>
        </p:nvSpPr>
        <p:spPr bwMode="auto">
          <a:xfrm>
            <a:off x="5006322" y="4733926"/>
            <a:ext cx="596620" cy="338544"/>
          </a:xfrm>
          <a:prstGeom prst="rect">
            <a:avLst/>
          </a:prstGeom>
          <a:solidFill>
            <a:schemeClr val="bg1"/>
          </a:solid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doc6</a:t>
            </a:r>
            <a:endParaRPr lang="en-GB" sz="1600" b="1">
              <a:latin typeface="Calibri" charset="0"/>
              <a:ea typeface="Calibri" charset="0"/>
              <a:cs typeface="Calibri" charset="0"/>
            </a:endParaRPr>
          </a:p>
        </p:txBody>
      </p:sp>
      <p:sp>
        <p:nvSpPr>
          <p:cNvPr id="13331" name="Rectangle 19"/>
          <p:cNvSpPr>
            <a:spLocks noChangeArrowheads="1"/>
          </p:cNvSpPr>
          <p:nvPr/>
        </p:nvSpPr>
        <p:spPr bwMode="auto">
          <a:xfrm>
            <a:off x="647800" y="2446338"/>
            <a:ext cx="1261866"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query</a:t>
            </a:r>
            <a:r>
              <a:rPr lang="pt-BR" sz="1600" b="1" dirty="0">
                <a:latin typeface="Calibri" charset="0"/>
                <a:ea typeface="Calibri" charset="0"/>
                <a:cs typeface="Calibri" charset="0"/>
                <a:sym typeface="Symbol" pitchFamily="18" charset="2"/>
              </a:rPr>
              <a:t> . doc1</a:t>
            </a:r>
            <a:endParaRPr lang="en-GB" sz="1600" b="1" dirty="0">
              <a:latin typeface="Calibri" charset="0"/>
              <a:ea typeface="Calibri" charset="0"/>
              <a:cs typeface="Calibri" charset="0"/>
            </a:endParaRPr>
          </a:p>
        </p:txBody>
      </p:sp>
      <p:sp>
        <p:nvSpPr>
          <p:cNvPr id="13332" name="Rectangle 20"/>
          <p:cNvSpPr>
            <a:spLocks noChangeArrowheads="1"/>
          </p:cNvSpPr>
          <p:nvPr/>
        </p:nvSpPr>
        <p:spPr bwMode="auto">
          <a:xfrm>
            <a:off x="612085" y="2889253"/>
            <a:ext cx="1333297" cy="830987"/>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query .</a:t>
            </a:r>
            <a:r>
              <a:rPr lang="pt-BR" sz="1600" b="1" dirty="0">
                <a:latin typeface="Calibri" charset="0"/>
                <a:ea typeface="Calibri" charset="0"/>
                <a:cs typeface="Calibri" charset="0"/>
                <a:sym typeface="Symbol" pitchFamily="18" charset="2"/>
              </a:rPr>
              <a:t> doc2  </a:t>
            </a:r>
            <a:br>
              <a:rPr lang="pt-BR" sz="1600" b="1" dirty="0">
                <a:latin typeface="Calibri" charset="0"/>
                <a:ea typeface="Calibri" charset="0"/>
                <a:cs typeface="Calibri" charset="0"/>
                <a:sym typeface="Symbol" pitchFamily="18" charset="2"/>
              </a:rPr>
            </a:br>
            <a:br>
              <a:rPr lang="pt-BR" sz="1600" b="1" dirty="0">
                <a:latin typeface="Calibri" charset="0"/>
                <a:ea typeface="Calibri" charset="0"/>
                <a:cs typeface="Calibri" charset="0"/>
                <a:sym typeface="Symbol" pitchFamily="18" charset="2"/>
              </a:rPr>
            </a:br>
            <a:r>
              <a:rPr lang="pt-BR" sz="1600" b="1" dirty="0">
                <a:latin typeface="Calibri" charset="0"/>
                <a:ea typeface="Calibri" charset="0"/>
                <a:cs typeface="Calibri" charset="0"/>
                <a:sym typeface="Symbol" pitchFamily="18" charset="2"/>
              </a:rPr>
              <a:t>...</a:t>
            </a:r>
            <a:endParaRPr lang="en-GB" sz="1600" b="1" dirty="0">
              <a:latin typeface="Calibri" charset="0"/>
              <a:ea typeface="Calibri" charset="0"/>
              <a:cs typeface="Calibri" charset="0"/>
            </a:endParaRPr>
          </a:p>
        </p:txBody>
      </p:sp>
      <p:sp>
        <p:nvSpPr>
          <p:cNvPr id="13333" name="Rectangle 21"/>
          <p:cNvSpPr>
            <a:spLocks noChangeArrowheads="1"/>
          </p:cNvSpPr>
          <p:nvPr/>
        </p:nvSpPr>
        <p:spPr bwMode="auto">
          <a:xfrm>
            <a:off x="658573" y="4718051"/>
            <a:ext cx="1240321"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query .</a:t>
            </a:r>
            <a:r>
              <a:rPr lang="pt-BR" sz="1600" b="1" dirty="0">
                <a:latin typeface="Calibri" charset="0"/>
                <a:ea typeface="Calibri" charset="0"/>
                <a:cs typeface="Calibri" charset="0"/>
                <a:sym typeface="Symbol" pitchFamily="18" charset="2"/>
              </a:rPr>
              <a:t> doc6</a:t>
            </a:r>
            <a:endParaRPr lang="en-GB" sz="1600" b="1" dirty="0">
              <a:latin typeface="Calibri" charset="0"/>
              <a:ea typeface="Calibri" charset="0"/>
              <a:cs typeface="Calibri" charset="0"/>
            </a:endParaRPr>
          </a:p>
        </p:txBody>
      </p:sp>
      <p:sp>
        <p:nvSpPr>
          <p:cNvPr id="13334" name="Rectangle 22"/>
          <p:cNvSpPr>
            <a:spLocks noChangeArrowheads="1"/>
          </p:cNvSpPr>
          <p:nvPr/>
        </p:nvSpPr>
        <p:spPr bwMode="auto">
          <a:xfrm>
            <a:off x="3153014" y="1685926"/>
            <a:ext cx="41227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M</a:t>
            </a:r>
            <a:r>
              <a:rPr lang="pt-BR" sz="1600" b="1" baseline="30000">
                <a:latin typeface="Calibri" charset="0"/>
                <a:ea typeface="Calibri" charset="0"/>
                <a:cs typeface="Calibri" charset="0"/>
              </a:rPr>
              <a:t>t</a:t>
            </a:r>
            <a:endParaRPr lang="en-GB" sz="1600" b="1" baseline="30000">
              <a:latin typeface="Calibri" charset="0"/>
              <a:ea typeface="Calibri" charset="0"/>
              <a:cs typeface="Calibri" charset="0"/>
            </a:endParaRPr>
          </a:p>
        </p:txBody>
      </p:sp>
      <p:sp>
        <p:nvSpPr>
          <p:cNvPr id="13335" name="Rectangle 23"/>
          <p:cNvSpPr>
            <a:spLocks noChangeArrowheads="1"/>
          </p:cNvSpPr>
          <p:nvPr/>
        </p:nvSpPr>
        <p:spPr bwMode="auto">
          <a:xfrm>
            <a:off x="8182782" y="1685926"/>
            <a:ext cx="29525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q</a:t>
            </a:r>
            <a:endParaRPr lang="en-GB" sz="1600" b="1" baseline="-25000">
              <a:latin typeface="Calibri" charset="0"/>
              <a:ea typeface="Calibri" charset="0"/>
              <a:cs typeface="Calibri" charset="0"/>
            </a:endParaRPr>
          </a:p>
        </p:txBody>
      </p:sp>
      <p:sp>
        <p:nvSpPr>
          <p:cNvPr id="13336" name="Rectangle 24"/>
          <p:cNvSpPr>
            <a:spLocks noChangeArrowheads="1"/>
          </p:cNvSpPr>
          <p:nvPr/>
        </p:nvSpPr>
        <p:spPr bwMode="auto">
          <a:xfrm>
            <a:off x="381000" y="1676402"/>
            <a:ext cx="1295400" cy="338544"/>
          </a:xfrm>
          <a:prstGeom prst="rect">
            <a:avLst/>
          </a:prstGeom>
          <a:noFill/>
          <a:ln w="9525">
            <a:noFill/>
            <a:miter lim="800000"/>
            <a:headEnd/>
            <a:tailEnd/>
          </a:ln>
        </p:spPr>
        <p:txBody>
          <a:bodyPr lIns="91431" tIns="45715" rIns="91431" bIns="45715">
            <a:spAutoFit/>
          </a:bodyPr>
          <a:lstStyle/>
          <a:p>
            <a:r>
              <a:rPr lang="pt-BR" sz="1600" b="1" dirty="0" err="1">
                <a:latin typeface="Calibri" charset="0"/>
                <a:ea typeface="Calibri" charset="0"/>
                <a:cs typeface="Calibri" charset="0"/>
              </a:rPr>
              <a:t>M</a:t>
            </a:r>
            <a:r>
              <a:rPr lang="pt-BR" sz="1600" b="1" baseline="30000" dirty="0" err="1">
                <a:latin typeface="Calibri" charset="0"/>
                <a:ea typeface="Calibri" charset="0"/>
                <a:cs typeface="Calibri" charset="0"/>
              </a:rPr>
              <a:t>t</a:t>
            </a:r>
            <a:r>
              <a:rPr lang="pt-BR" sz="1600" b="1" baseline="30000" dirty="0">
                <a:latin typeface="Calibri" charset="0"/>
                <a:ea typeface="Calibri" charset="0"/>
                <a:cs typeface="Calibri" charset="0"/>
              </a:rPr>
              <a:t> </a:t>
            </a:r>
            <a:r>
              <a:rPr lang="pt-BR" sz="1600" b="1" dirty="0">
                <a:latin typeface="Calibri" charset="0"/>
                <a:ea typeface="Calibri" charset="0"/>
                <a:cs typeface="Calibri" charset="0"/>
              </a:rPr>
              <a:t>. </a:t>
            </a:r>
            <a:r>
              <a:rPr lang="pt-BR" sz="1600" b="1" dirty="0" err="1">
                <a:latin typeface="Calibri" charset="0"/>
                <a:ea typeface="Calibri" charset="0"/>
                <a:cs typeface="Calibri" charset="0"/>
              </a:rPr>
              <a:t>q</a:t>
            </a:r>
            <a:endParaRPr lang="en-GB" sz="1600" b="1" baseline="-25000" dirty="0">
              <a:latin typeface="Calibri" charset="0"/>
              <a:ea typeface="Calibri" charset="0"/>
              <a:cs typeface="Calibri" charset="0"/>
            </a:endParaRPr>
          </a:p>
        </p:txBody>
      </p:sp>
      <p:sp>
        <p:nvSpPr>
          <p:cNvPr id="13337" name="Rectangle 25"/>
          <p:cNvSpPr>
            <a:spLocks noChangeArrowheads="1"/>
          </p:cNvSpPr>
          <p:nvPr/>
        </p:nvSpPr>
        <p:spPr bwMode="auto">
          <a:xfrm>
            <a:off x="304800" y="2133601"/>
            <a:ext cx="2133600" cy="34290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38" name="AutoShape 26"/>
          <p:cNvSpPr>
            <a:spLocks/>
          </p:cNvSpPr>
          <p:nvPr/>
        </p:nvSpPr>
        <p:spPr bwMode="auto">
          <a:xfrm>
            <a:off x="7634288" y="2209800"/>
            <a:ext cx="304800" cy="2971800"/>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39" name="Rectangle 27"/>
          <p:cNvSpPr>
            <a:spLocks noChangeArrowheads="1"/>
          </p:cNvSpPr>
          <p:nvPr/>
        </p:nvSpPr>
        <p:spPr bwMode="auto">
          <a:xfrm>
            <a:off x="7152222" y="3514725"/>
            <a:ext cx="35136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m</a:t>
            </a:r>
            <a:endParaRPr lang="en-GB" sz="1600" b="1" baseline="30000" dirty="0">
              <a:latin typeface="Calibri" charset="0"/>
              <a:ea typeface="Calibri" charset="0"/>
              <a:cs typeface="Calibri" charset="0"/>
            </a:endParaRPr>
          </a:p>
        </p:txBody>
      </p:sp>
      <p:sp>
        <p:nvSpPr>
          <p:cNvPr id="13340" name="AutoShape 28"/>
          <p:cNvSpPr>
            <a:spLocks/>
          </p:cNvSpPr>
          <p:nvPr/>
        </p:nvSpPr>
        <p:spPr bwMode="auto">
          <a:xfrm rot="5400000">
            <a:off x="5143500" y="419100"/>
            <a:ext cx="304800" cy="2971800"/>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41" name="Rectangle 29"/>
          <p:cNvSpPr>
            <a:spLocks noChangeArrowheads="1"/>
          </p:cNvSpPr>
          <p:nvPr/>
        </p:nvSpPr>
        <p:spPr bwMode="auto">
          <a:xfrm>
            <a:off x="5074183" y="1381126"/>
            <a:ext cx="35136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m</a:t>
            </a:r>
            <a:endParaRPr lang="en-GB" sz="1600" b="1" baseline="30000" dirty="0">
              <a:latin typeface="Calibri" charset="0"/>
              <a:ea typeface="Calibri" charset="0"/>
              <a:cs typeface="Calibri" charset="0"/>
            </a:endParaRPr>
          </a:p>
        </p:txBody>
      </p:sp>
      <p:sp>
        <p:nvSpPr>
          <p:cNvPr id="13342" name="AutoShape 30"/>
          <p:cNvSpPr>
            <a:spLocks/>
          </p:cNvSpPr>
          <p:nvPr/>
        </p:nvSpPr>
        <p:spPr bwMode="auto">
          <a:xfrm>
            <a:off x="3200400" y="2209800"/>
            <a:ext cx="304800" cy="3352800"/>
          </a:xfrm>
          <a:prstGeom prst="leftBrace">
            <a:avLst>
              <a:gd name="adj1" fmla="val 91667"/>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3343" name="Rectangle 31"/>
          <p:cNvSpPr>
            <a:spLocks noChangeArrowheads="1"/>
          </p:cNvSpPr>
          <p:nvPr/>
        </p:nvSpPr>
        <p:spPr bwMode="auto">
          <a:xfrm>
            <a:off x="2783693" y="3743325"/>
            <a:ext cx="29525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n</a:t>
            </a:r>
            <a:endParaRPr lang="en-GB" sz="1600" b="1" baseline="30000">
              <a:latin typeface="Calibri" charset="0"/>
              <a:ea typeface="Calibri" charset="0"/>
              <a:cs typeface="Calibri" charset="0"/>
            </a:endParaRPr>
          </a:p>
        </p:txBody>
      </p:sp>
      <p:sp>
        <p:nvSpPr>
          <p:cNvPr id="13344" name="Footer Placeholder 31"/>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2" name="Bent Arrow 1"/>
          <p:cNvSpPr/>
          <p:nvPr/>
        </p:nvSpPr>
        <p:spPr bwMode="auto">
          <a:xfrm flipH="1">
            <a:off x="7236297" y="1196752"/>
            <a:ext cx="720080" cy="864096"/>
          </a:xfrm>
          <a:prstGeom prst="bentArrow">
            <a:avLst>
              <a:gd name="adj1" fmla="val 25000"/>
              <a:gd name="adj2" fmla="val 21608"/>
              <a:gd name="adj3" fmla="val 25000"/>
              <a:gd name="adj4" fmla="val 43750"/>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5" name="Rectangle 29"/>
          <p:cNvSpPr>
            <a:spLocks noChangeArrowheads="1"/>
          </p:cNvSpPr>
          <p:nvPr/>
        </p:nvSpPr>
        <p:spPr bwMode="auto">
          <a:xfrm>
            <a:off x="7218556" y="908720"/>
            <a:ext cx="1410689"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Scalar</a:t>
            </a:r>
            <a:r>
              <a:rPr lang="pt-BR" sz="1600" b="1" dirty="0">
                <a:latin typeface="Calibri" charset="0"/>
                <a:ea typeface="Calibri" charset="0"/>
                <a:cs typeface="Calibri" charset="0"/>
              </a:rPr>
              <a:t> </a:t>
            </a:r>
            <a:r>
              <a:rPr lang="pt-BR" sz="1600" b="1" dirty="0" err="1">
                <a:latin typeface="Calibri" charset="0"/>
                <a:ea typeface="Calibri" charset="0"/>
                <a:cs typeface="Calibri" charset="0"/>
              </a:rPr>
              <a:t>product</a:t>
            </a:r>
            <a:endParaRPr lang="en-GB" sz="1600" b="1" baseline="30000" dirty="0">
              <a:latin typeface="Calibri" charset="0"/>
              <a:ea typeface="Calibri" charset="0"/>
              <a:cs typeface="Calibri" charset="0"/>
            </a:endParaRPr>
          </a:p>
        </p:txBody>
      </p:sp>
    </p:spTree>
    <p:extLst>
      <p:ext uri="{BB962C8B-B14F-4D97-AF65-F5344CB8AC3E}">
        <p14:creationId xmlns:p14="http://schemas.microsoft.com/office/powerpoint/2010/main" val="18910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In vector space retrieval each row of the matrix M corresponds to </a:t>
            </a:r>
            <a:endParaRPr lang="en-US" altLang="en-US" dirty="0">
              <a:ea typeface="MS PGothic" charset="-128"/>
            </a:endParaRP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A document</a:t>
            </a:r>
          </a:p>
          <a:p>
            <a:pPr marL="514350" indent="-514350">
              <a:buFont typeface="Arial" charset="0"/>
              <a:buAutoNum type="alphaUcPeriod"/>
            </a:pPr>
            <a:r>
              <a:rPr lang="en-US" altLang="en-US" dirty="0">
                <a:ea typeface="MS PGothic" charset="-128"/>
              </a:rPr>
              <a:t>A concept</a:t>
            </a:r>
          </a:p>
          <a:p>
            <a:pPr marL="514350" indent="-514350">
              <a:buFont typeface="Arial" charset="0"/>
              <a:buAutoNum type="alphaUcPeriod"/>
            </a:pPr>
            <a:r>
              <a:rPr lang="en-US" altLang="en-US" dirty="0">
                <a:ea typeface="MS PGothic" charset="-128"/>
              </a:rPr>
              <a:t>A query</a:t>
            </a:r>
          </a:p>
          <a:p>
            <a:pPr marL="514350" indent="-514350">
              <a:buFont typeface="Arial" charset="0"/>
              <a:buAutoNum type="alphaUcPeriod"/>
            </a:pPr>
            <a:r>
              <a:rPr lang="en-US" altLang="en-US" dirty="0">
                <a:ea typeface="MS PGothic" charset="-128"/>
              </a:rPr>
              <a:t>A term</a:t>
            </a:r>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068771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fr-CH" dirty="0"/>
              <a:t>Identifying Top Concepts</a:t>
            </a:r>
            <a:endParaRPr lang="en-GB" dirty="0"/>
          </a:p>
        </p:txBody>
      </p:sp>
      <p:sp>
        <p:nvSpPr>
          <p:cNvPr id="14339" name="Rectangle 3"/>
          <p:cNvSpPr>
            <a:spLocks noGrp="1" noChangeArrowheads="1"/>
          </p:cNvSpPr>
          <p:nvPr>
            <p:ph type="body" idx="1"/>
          </p:nvPr>
        </p:nvSpPr>
        <p:spPr/>
        <p:txBody>
          <a:bodyPr/>
          <a:lstStyle/>
          <a:p>
            <a:r>
              <a:rPr lang="en-GB" sz="2800"/>
              <a:t>Key Idea: extract the essential features of M</a:t>
            </a:r>
            <a:r>
              <a:rPr lang="en-GB" sz="2800" baseline="30000"/>
              <a:t>t</a:t>
            </a:r>
            <a:r>
              <a:rPr lang="en-GB" sz="2800"/>
              <a:t> and approximate it by the most important ones</a:t>
            </a:r>
          </a:p>
          <a:p>
            <a:pPr lvl="1"/>
            <a:endParaRPr lang="en-GB"/>
          </a:p>
          <a:p>
            <a:pPr lvl="1"/>
            <a:endParaRPr lang="en-GB"/>
          </a:p>
          <a:p>
            <a:pPr lvl="1"/>
            <a:endParaRPr lang="en-GB" sz="900"/>
          </a:p>
          <a:p>
            <a:endParaRPr lang="en-GB" sz="1800"/>
          </a:p>
        </p:txBody>
      </p:sp>
      <p:sp>
        <p:nvSpPr>
          <p:cNvPr id="14340"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dirty="0">
              <a:latin typeface="Verdana" pitchFamily="34" charset="0"/>
            </a:endParaRPr>
          </a:p>
        </p:txBody>
      </p:sp>
      <p:sp>
        <p:nvSpPr>
          <p:cNvPr id="2" name="Oval 1"/>
          <p:cNvSpPr/>
          <p:nvPr/>
        </p:nvSpPr>
        <p:spPr bwMode="auto">
          <a:xfrm>
            <a:off x="755577" y="3212976"/>
            <a:ext cx="2016224" cy="1872208"/>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3" name="Rectangle 2"/>
          <p:cNvSpPr/>
          <p:nvPr/>
        </p:nvSpPr>
        <p:spPr>
          <a:xfrm>
            <a:off x="1203356" y="5733258"/>
            <a:ext cx="1237538" cy="461665"/>
          </a:xfrm>
          <a:prstGeom prst="rect">
            <a:avLst/>
          </a:prstGeom>
        </p:spPr>
        <p:txBody>
          <a:bodyPr wrap="none">
            <a:spAutoFit/>
          </a:bodyPr>
          <a:lstStyle/>
          <a:p>
            <a:r>
              <a:rPr lang="pt-BR" sz="2400" kern="0" dirty="0">
                <a:solidFill>
                  <a:srgbClr val="000000"/>
                </a:solidFill>
                <a:latin typeface="Calibri"/>
                <a:cs typeface="Calibri"/>
              </a:rPr>
              <a:t>Unit </a:t>
            </a:r>
            <a:r>
              <a:rPr lang="pt-BR" sz="2400" kern="0" dirty="0" err="1">
                <a:solidFill>
                  <a:srgbClr val="000000"/>
                </a:solidFill>
                <a:latin typeface="Calibri"/>
                <a:cs typeface="Calibri"/>
              </a:rPr>
              <a:t>ball</a:t>
            </a:r>
            <a:endParaRPr lang="en-GB" sz="1100" dirty="0"/>
          </a:p>
        </p:txBody>
      </p:sp>
      <p:sp>
        <p:nvSpPr>
          <p:cNvPr id="4" name="Right Arrow 3"/>
          <p:cNvSpPr/>
          <p:nvPr/>
        </p:nvSpPr>
        <p:spPr bwMode="auto">
          <a:xfrm>
            <a:off x="3275856" y="3717032"/>
            <a:ext cx="2520280" cy="792088"/>
          </a:xfrm>
          <a:prstGeom prst="rightArrow">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a:xfrm>
            <a:off x="3151091" y="4581130"/>
            <a:ext cx="2526654" cy="461665"/>
          </a:xfrm>
          <a:prstGeom prst="rect">
            <a:avLst/>
          </a:prstGeom>
        </p:spPr>
        <p:txBody>
          <a:bodyPr wrap="none">
            <a:spAutoFit/>
          </a:bodyPr>
          <a:lstStyle/>
          <a:p>
            <a:r>
              <a:rPr lang="pt-BR" sz="2400" kern="0" dirty="0" err="1">
                <a:solidFill>
                  <a:srgbClr val="000000"/>
                </a:solidFill>
                <a:latin typeface="Calibri"/>
                <a:cs typeface="Calibri"/>
              </a:rPr>
              <a:t>Transformation</a:t>
            </a:r>
            <a:r>
              <a:rPr lang="pt-BR" sz="2400" kern="0" dirty="0">
                <a:solidFill>
                  <a:srgbClr val="000000"/>
                </a:solidFill>
                <a:latin typeface="Calibri"/>
                <a:cs typeface="Calibri"/>
              </a:rPr>
              <a:t> M</a:t>
            </a:r>
            <a:r>
              <a:rPr lang="pt-BR" sz="2400" kern="0" baseline="30000" dirty="0">
                <a:solidFill>
                  <a:srgbClr val="000000"/>
                </a:solidFill>
                <a:latin typeface="Calibri"/>
                <a:cs typeface="Calibri"/>
              </a:rPr>
              <a:t>t</a:t>
            </a:r>
            <a:endParaRPr lang="en-GB" sz="1100" dirty="0"/>
          </a:p>
        </p:txBody>
      </p:sp>
      <p:sp>
        <p:nvSpPr>
          <p:cNvPr id="5" name="Oval 4"/>
          <p:cNvSpPr/>
          <p:nvPr/>
        </p:nvSpPr>
        <p:spPr bwMode="auto">
          <a:xfrm rot="1957922">
            <a:off x="7146922" y="2661978"/>
            <a:ext cx="936104" cy="288032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a:xfrm>
            <a:off x="6208912" y="5661250"/>
            <a:ext cx="2315658" cy="461665"/>
          </a:xfrm>
          <a:prstGeom prst="rect">
            <a:avLst/>
          </a:prstGeom>
        </p:spPr>
        <p:txBody>
          <a:bodyPr wrap="none">
            <a:spAutoFit/>
          </a:bodyPr>
          <a:lstStyle/>
          <a:p>
            <a:r>
              <a:rPr lang="pt-BR" sz="2400" kern="0" dirty="0" err="1">
                <a:solidFill>
                  <a:srgbClr val="000000"/>
                </a:solidFill>
                <a:latin typeface="Calibri"/>
                <a:cs typeface="Calibri"/>
              </a:rPr>
              <a:t>Transformed</a:t>
            </a:r>
            <a:r>
              <a:rPr lang="pt-BR" sz="2400" kern="0" dirty="0">
                <a:solidFill>
                  <a:srgbClr val="000000"/>
                </a:solidFill>
                <a:latin typeface="Calibri"/>
                <a:cs typeface="Calibri"/>
              </a:rPr>
              <a:t> </a:t>
            </a:r>
            <a:r>
              <a:rPr lang="pt-BR" sz="2400" kern="0" dirty="0" err="1">
                <a:solidFill>
                  <a:srgbClr val="000000"/>
                </a:solidFill>
                <a:latin typeface="Calibri"/>
                <a:cs typeface="Calibri"/>
              </a:rPr>
              <a:t>ball</a:t>
            </a:r>
            <a:endParaRPr lang="en-GB" sz="1100" dirty="0"/>
          </a:p>
        </p:txBody>
      </p:sp>
      <p:cxnSp>
        <p:nvCxnSpPr>
          <p:cNvPr id="7" name="Straight Arrow Connector 6"/>
          <p:cNvCxnSpPr/>
          <p:nvPr/>
        </p:nvCxnSpPr>
        <p:spPr bwMode="auto">
          <a:xfrm flipV="1">
            <a:off x="6588225" y="2564904"/>
            <a:ext cx="2016224" cy="30963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Rectangle 13"/>
          <p:cNvSpPr/>
          <p:nvPr/>
        </p:nvSpPr>
        <p:spPr>
          <a:xfrm>
            <a:off x="6297487" y="2348882"/>
            <a:ext cx="1988044" cy="461665"/>
          </a:xfrm>
          <a:prstGeom prst="rect">
            <a:avLst/>
          </a:prstGeom>
        </p:spPr>
        <p:txBody>
          <a:bodyPr wrap="none">
            <a:spAutoFit/>
          </a:bodyPr>
          <a:lstStyle/>
          <a:p>
            <a:r>
              <a:rPr lang="pt-BR" sz="2400" kern="0" dirty="0">
                <a:solidFill>
                  <a:srgbClr val="000000"/>
                </a:solidFill>
                <a:latin typeface="Calibri"/>
                <a:cs typeface="Calibri"/>
              </a:rPr>
              <a:t>“Top </a:t>
            </a:r>
            <a:r>
              <a:rPr lang="pt-BR" sz="2400" kern="0" dirty="0" err="1">
                <a:solidFill>
                  <a:srgbClr val="000000"/>
                </a:solidFill>
                <a:latin typeface="Calibri"/>
                <a:cs typeface="Calibri"/>
              </a:rPr>
              <a:t>concept</a:t>
            </a:r>
            <a:r>
              <a:rPr lang="pt-BR" sz="2400" kern="0" dirty="0">
                <a:solidFill>
                  <a:srgbClr val="000000"/>
                </a:solidFill>
                <a:latin typeface="Calibri"/>
                <a:cs typeface="Calibri"/>
              </a:rPr>
              <a:t>”</a:t>
            </a:r>
            <a:endParaRPr lang="en-GB" sz="1100" dirty="0"/>
          </a:p>
        </p:txBody>
      </p:sp>
    </p:spTree>
    <p:extLst>
      <p:ext uri="{BB962C8B-B14F-4D97-AF65-F5344CB8AC3E}">
        <p14:creationId xmlns:p14="http://schemas.microsoft.com/office/powerpoint/2010/main" val="2222628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Singular Value Decomposition (SVD)</a:t>
            </a:r>
          </a:p>
        </p:txBody>
      </p:sp>
      <p:sp>
        <p:nvSpPr>
          <p:cNvPr id="3" name="Content Placeholder 2"/>
          <p:cNvSpPr>
            <a:spLocks noGrp="1"/>
          </p:cNvSpPr>
          <p:nvPr>
            <p:ph idx="1"/>
          </p:nvPr>
        </p:nvSpPr>
        <p:spPr/>
        <p:txBody>
          <a:bodyPr/>
          <a:lstStyle/>
          <a:p>
            <a:r>
              <a:rPr lang="en-GB" dirty="0"/>
              <a:t>Represent Matrix M as M = </a:t>
            </a:r>
            <a:r>
              <a:rPr lang="en-GB" dirty="0" err="1"/>
              <a:t>K.S.D</a:t>
            </a:r>
            <a:r>
              <a:rPr lang="en-GB" baseline="30000" dirty="0" err="1"/>
              <a:t>t</a:t>
            </a:r>
            <a:endParaRPr lang="en-GB" baseline="30000" dirty="0"/>
          </a:p>
          <a:p>
            <a:pPr lvl="1"/>
            <a:r>
              <a:rPr lang="en-GB" dirty="0"/>
              <a:t>K </a:t>
            </a:r>
            <a:r>
              <a:rPr lang="en-GB" dirty="0">
                <a:sym typeface="Symbol" pitchFamily="18" charset="2"/>
              </a:rPr>
              <a:t> and </a:t>
            </a:r>
            <a:r>
              <a:rPr lang="en-GB" dirty="0"/>
              <a:t>D are matrices with orthonormal columns</a:t>
            </a:r>
          </a:p>
          <a:p>
            <a:pPr marL="914400" lvl="2" indent="0" algn="ctr">
              <a:buNone/>
            </a:pPr>
            <a:r>
              <a:rPr lang="en-GB" sz="2800" dirty="0" err="1"/>
              <a:t>K.K</a:t>
            </a:r>
            <a:r>
              <a:rPr lang="en-GB" sz="2800" baseline="30000" dirty="0" err="1"/>
              <a:t>t</a:t>
            </a:r>
            <a:r>
              <a:rPr lang="en-GB" sz="2800" dirty="0"/>
              <a:t> = I = </a:t>
            </a:r>
            <a:r>
              <a:rPr lang="en-GB" sz="2800" dirty="0" err="1"/>
              <a:t>D.D</a:t>
            </a:r>
            <a:r>
              <a:rPr lang="en-GB" sz="2800" baseline="30000" dirty="0" err="1"/>
              <a:t>t</a:t>
            </a:r>
            <a:endParaRPr lang="en-GB" sz="2800" baseline="30000" dirty="0"/>
          </a:p>
          <a:p>
            <a:pPr lvl="1"/>
            <a:r>
              <a:rPr lang="en-GB" dirty="0"/>
              <a:t>S is an  r x r  diagonal matrix of the singular values sorted in decreasing order where r = min(m, n), i.e. the rank of M</a:t>
            </a:r>
          </a:p>
          <a:p>
            <a:pPr lvl="1"/>
            <a:r>
              <a:rPr lang="en-GB" dirty="0"/>
              <a:t>Such a decomposition always exists and is unique (up to sign)</a:t>
            </a:r>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1958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Construction of SVD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K is the matrix of eigenvectors derived from </a:t>
                </a:r>
                <a:r>
                  <a:rPr lang="en-GB" sz="2800" dirty="0" err="1"/>
                  <a:t>M.M</a:t>
                </a:r>
                <a:r>
                  <a:rPr lang="en-GB" sz="2800" baseline="30000" dirty="0" err="1"/>
                  <a:t>t</a:t>
                </a:r>
                <a:endParaRPr lang="en-GB" sz="2800" dirty="0"/>
              </a:p>
              <a:p>
                <a:r>
                  <a:rPr lang="en-GB" sz="2800" dirty="0"/>
                  <a:t>D is the matrix of eigenvectors derived from </a:t>
                </a:r>
                <a:r>
                  <a:rPr lang="en-GB" sz="2800" dirty="0" err="1"/>
                  <a:t>M</a:t>
                </a:r>
                <a:r>
                  <a:rPr lang="en-GB" sz="2800" baseline="30000" dirty="0" err="1"/>
                  <a:t>t</a:t>
                </a:r>
                <a:r>
                  <a:rPr lang="en-GB" sz="2800" dirty="0" err="1">
                    <a:sym typeface="Symbol" pitchFamily="18" charset="2"/>
                  </a:rPr>
                  <a:t>.</a:t>
                </a:r>
                <a:r>
                  <a:rPr lang="en-GB" sz="2800" dirty="0" err="1"/>
                  <a:t>M</a:t>
                </a:r>
                <a:endParaRPr lang="en-GB" sz="2800" dirty="0"/>
              </a:p>
              <a:p>
                <a:endParaRPr lang="en-GB" sz="2800" dirty="0"/>
              </a:p>
              <a:p>
                <a:r>
                  <a:rPr lang="en-GB" sz="2800" dirty="0"/>
                  <a:t>Algorithms for constructing the SVD of a m</a:t>
                </a:r>
                <a:r>
                  <a:rPr lang="en-GB" sz="2800" dirty="0">
                    <a:sym typeface="Symbol" pitchFamily="18" charset="2"/>
                  </a:rPr>
                  <a:t> x </a:t>
                </a:r>
                <a:r>
                  <a:rPr lang="en-GB" sz="2800" dirty="0"/>
                  <a:t>n matrix have complexity O(n</a:t>
                </a:r>
                <a:r>
                  <a:rPr lang="en-GB" sz="2800" baseline="30000" dirty="0"/>
                  <a:t>3</a:t>
                </a:r>
                <a:r>
                  <a:rPr lang="en-GB" sz="2800" dirty="0"/>
                  <a:t>) if m</a:t>
                </a:r>
                <a14:m>
                  <m:oMath xmlns:m="http://schemas.openxmlformats.org/officeDocument/2006/math">
                    <m:r>
                      <a:rPr lang="en-GB" sz="2800" i="1" smtClean="0">
                        <a:latin typeface="Cambria Math" charset="0"/>
                        <a:ea typeface="Cambria Math" charset="0"/>
                        <a:cs typeface="Cambria Math" charset="0"/>
                      </a:rPr>
                      <m:t>≤</m:t>
                    </m:r>
                  </m:oMath>
                </a14:m>
                <a:r>
                  <a:rPr lang="en-GB" sz="2800" dirty="0">
                    <a:sym typeface="Symbol" pitchFamily="18" charset="2"/>
                  </a:rPr>
                  <a:t>n</a:t>
                </a:r>
              </a:p>
              <a:p>
                <a:endParaRPr lang="en-GB" sz="2800" baseline="30000" dirty="0">
                  <a:sym typeface="Symbol" pitchFamily="18" charset="2"/>
                </a:endParaRPr>
              </a:p>
              <a:p>
                <a:endParaRPr lang="en-GB" sz="2800" baseline="30000" dirty="0"/>
              </a:p>
              <a:p>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6248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fr-CH"/>
              <a:t>Interpretation of SVD</a:t>
            </a:r>
            <a:endParaRPr lang="en-GB"/>
          </a:p>
        </p:txBody>
      </p:sp>
      <p:sp>
        <p:nvSpPr>
          <p:cNvPr id="1029" name="Rectangle 3"/>
          <p:cNvSpPr>
            <a:spLocks noGrp="1" noChangeArrowheads="1"/>
          </p:cNvSpPr>
          <p:nvPr>
            <p:ph type="body" idx="1"/>
          </p:nvPr>
        </p:nvSpPr>
        <p:spPr>
          <a:xfrm>
            <a:off x="179388" y="1341438"/>
            <a:ext cx="8569076" cy="5029200"/>
          </a:xfrm>
        </p:spPr>
        <p:txBody>
          <a:bodyPr/>
          <a:lstStyle/>
          <a:p>
            <a:pPr>
              <a:lnSpc>
                <a:spcPct val="90000"/>
              </a:lnSpc>
            </a:pPr>
            <a:r>
              <a:rPr lang="fr-CH" sz="2800" dirty="0"/>
              <a:t>We can </a:t>
            </a:r>
            <a:r>
              <a:rPr lang="fr-CH" sz="2800" dirty="0" err="1"/>
              <a:t>write</a:t>
            </a:r>
            <a:r>
              <a:rPr lang="fr-CH" sz="2800" dirty="0"/>
              <a:t> M </a:t>
            </a:r>
            <a:r>
              <a:rPr lang="en-GB" sz="2800" dirty="0"/>
              <a:t>= </a:t>
            </a:r>
            <a:r>
              <a:rPr lang="en-GB" sz="2800" dirty="0" err="1"/>
              <a:t>K.S.D</a:t>
            </a:r>
            <a:r>
              <a:rPr lang="en-GB" sz="2800" baseline="30000" dirty="0" err="1"/>
              <a:t>t</a:t>
            </a:r>
            <a:r>
              <a:rPr lang="fr-CH" sz="2800" dirty="0"/>
              <a:t> as sum of outer vector products</a:t>
            </a:r>
          </a:p>
          <a:p>
            <a:pPr>
              <a:lnSpc>
                <a:spcPct val="90000"/>
              </a:lnSpc>
            </a:pPr>
            <a:endParaRPr lang="fr-CH" sz="2800" dirty="0"/>
          </a:p>
          <a:p>
            <a:pPr>
              <a:lnSpc>
                <a:spcPct val="90000"/>
              </a:lnSpc>
            </a:pPr>
            <a:endParaRPr lang="fr-CH" sz="2800" dirty="0"/>
          </a:p>
          <a:p>
            <a:pPr>
              <a:lnSpc>
                <a:spcPct val="90000"/>
              </a:lnSpc>
            </a:pPr>
            <a:r>
              <a:rPr lang="fr-CH" sz="2800" dirty="0"/>
              <a:t>The s</a:t>
            </a:r>
            <a:r>
              <a:rPr lang="fr-CH" sz="2800" baseline="-25000" dirty="0"/>
              <a:t>i</a:t>
            </a:r>
            <a:r>
              <a:rPr lang="fr-CH" sz="2800" dirty="0"/>
              <a:t> are ordered in decreasing size</a:t>
            </a:r>
          </a:p>
          <a:p>
            <a:pPr>
              <a:lnSpc>
                <a:spcPct val="90000"/>
              </a:lnSpc>
            </a:pPr>
            <a:r>
              <a:rPr lang="fr-CH" sz="2800" dirty="0"/>
              <a:t>By taking only the largest ones we obtain a «good» approximation of M (least square approximation)</a:t>
            </a:r>
          </a:p>
          <a:p>
            <a:pPr>
              <a:lnSpc>
                <a:spcPct val="90000"/>
              </a:lnSpc>
            </a:pPr>
            <a:endParaRPr lang="fr-CH" sz="2800" dirty="0"/>
          </a:p>
          <a:p>
            <a:pPr>
              <a:lnSpc>
                <a:spcPct val="90000"/>
              </a:lnSpc>
            </a:pPr>
            <a:r>
              <a:rPr lang="fr-CH" sz="2800" dirty="0"/>
              <a:t>The singular values s</a:t>
            </a:r>
            <a:r>
              <a:rPr lang="fr-CH" sz="2800" baseline="-25000" dirty="0"/>
              <a:t>i</a:t>
            </a:r>
            <a:r>
              <a:rPr lang="fr-CH" sz="2800" dirty="0"/>
              <a:t> are the lengths of the semi-axes of the hyperellipsoid E defined by</a:t>
            </a:r>
          </a:p>
          <a:p>
            <a:pPr>
              <a:lnSpc>
                <a:spcPct val="90000"/>
              </a:lnSpc>
            </a:pPr>
            <a:endParaRPr lang="fr-CH" sz="2800" dirty="0"/>
          </a:p>
          <a:p>
            <a:pPr>
              <a:lnSpc>
                <a:spcPct val="90000"/>
              </a:lnSpc>
            </a:pPr>
            <a:endParaRPr lang="fr-CH" sz="2800" dirty="0"/>
          </a:p>
          <a:p>
            <a:pPr>
              <a:lnSpc>
                <a:spcPct val="90000"/>
              </a:lnSpc>
            </a:pPr>
            <a:endParaRPr lang="fr-CH" sz="2800" dirty="0"/>
          </a:p>
          <a:p>
            <a:pPr>
              <a:lnSpc>
                <a:spcPct val="90000"/>
              </a:lnSpc>
            </a:pPr>
            <a:endParaRPr lang="fr-CH" sz="2800" dirty="0"/>
          </a:p>
          <a:p>
            <a:pPr>
              <a:lnSpc>
                <a:spcPct val="90000"/>
              </a:lnSpc>
            </a:pPr>
            <a:r>
              <a:rPr lang="fr-CH" sz="2800" dirty="0"/>
              <a:t>Each value s</a:t>
            </a:r>
            <a:r>
              <a:rPr lang="fr-CH" sz="2800" baseline="-25000" dirty="0"/>
              <a:t>i</a:t>
            </a:r>
            <a:r>
              <a:rPr lang="fr-CH" sz="2800" dirty="0"/>
              <a:t> corresponds to a dimension of a "concept space »</a:t>
            </a:r>
          </a:p>
          <a:p>
            <a:pPr>
              <a:lnSpc>
                <a:spcPct val="90000"/>
              </a:lnSpc>
            </a:pPr>
            <a:endParaRPr lang="fr-CH" sz="2800" dirty="0"/>
          </a:p>
        </p:txBody>
      </p:sp>
      <p:graphicFrame>
        <p:nvGraphicFramePr>
          <p:cNvPr id="1026" name="Object 4"/>
          <p:cNvGraphicFramePr>
            <a:graphicFrameLocks noChangeAspect="1"/>
          </p:cNvGraphicFramePr>
          <p:nvPr>
            <p:extLst/>
          </p:nvPr>
        </p:nvGraphicFramePr>
        <p:xfrm>
          <a:off x="2627784" y="1998739"/>
          <a:ext cx="2552700" cy="638175"/>
        </p:xfrm>
        <a:graphic>
          <a:graphicData uri="http://schemas.openxmlformats.org/presentationml/2006/ole">
            <mc:AlternateContent xmlns:mc="http://schemas.openxmlformats.org/markup-compatibility/2006">
              <mc:Choice xmlns:v="urn:schemas-microsoft-com:vml" Requires="v">
                <p:oleObj spid="_x0000_s16595" name="Equation" r:id="rId4" imgW="1168200" imgH="291960" progId="Equation.DSMT4">
                  <p:embed/>
                </p:oleObj>
              </mc:Choice>
              <mc:Fallback>
                <p:oleObj name="Equation" r:id="rId4" imgW="1168200" imgH="291960" progId="Equation.DSMT4">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1998739"/>
                        <a:ext cx="2552700" cy="6381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extLst/>
          </p:nvPr>
        </p:nvGraphicFramePr>
        <p:xfrm>
          <a:off x="2771801" y="5517232"/>
          <a:ext cx="2695575" cy="660400"/>
        </p:xfrm>
        <a:graphic>
          <a:graphicData uri="http://schemas.openxmlformats.org/presentationml/2006/ole">
            <mc:AlternateContent xmlns:mc="http://schemas.openxmlformats.org/markup-compatibility/2006">
              <mc:Choice xmlns:v="urn:schemas-microsoft-com:vml" Requires="v">
                <p:oleObj spid="_x0000_s16596" name="Equation" r:id="rId6" imgW="1143000" imgH="279360" progId="Equation.3">
                  <p:embed/>
                </p:oleObj>
              </mc:Choice>
              <mc:Fallback>
                <p:oleObj name="Equation" r:id="rId6" imgW="1143000" imgH="279360" progId="Equation.3">
                  <p:embed/>
                  <p:pic>
                    <p:nvPicPr>
                      <p:cNvPr id="102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1" y="5517232"/>
                        <a:ext cx="2695575" cy="660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30" name="Footer Placeholder 5"/>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Tree>
    <p:extLst>
      <p:ext uri="{BB962C8B-B14F-4D97-AF65-F5344CB8AC3E}">
        <p14:creationId xmlns:p14="http://schemas.microsoft.com/office/powerpoint/2010/main" val="41610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fr-CH" dirty="0"/>
              <a:t>Illustration of SVD</a:t>
            </a:r>
            <a:endParaRPr lang="en-GB" dirty="0"/>
          </a:p>
        </p:txBody>
      </p:sp>
      <p:sp>
        <p:nvSpPr>
          <p:cNvPr id="15363" name="Rectangle 3"/>
          <p:cNvSpPr>
            <a:spLocks noChangeArrowheads="1"/>
          </p:cNvSpPr>
          <p:nvPr/>
        </p:nvSpPr>
        <p:spPr bwMode="auto">
          <a:xfrm>
            <a:off x="3657600" y="1981200"/>
            <a:ext cx="1143000" cy="2971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64" name="Rectangle 4"/>
          <p:cNvSpPr>
            <a:spLocks noChangeArrowheads="1"/>
          </p:cNvSpPr>
          <p:nvPr/>
        </p:nvSpPr>
        <p:spPr bwMode="auto">
          <a:xfrm>
            <a:off x="5105400" y="2895601"/>
            <a:ext cx="1143000" cy="1066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65" name="Rectangle 5"/>
          <p:cNvSpPr>
            <a:spLocks noChangeArrowheads="1"/>
          </p:cNvSpPr>
          <p:nvPr/>
        </p:nvSpPr>
        <p:spPr bwMode="auto">
          <a:xfrm>
            <a:off x="6553200" y="2895601"/>
            <a:ext cx="1143000" cy="1066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66" name="Rectangle 6"/>
          <p:cNvSpPr>
            <a:spLocks noChangeArrowheads="1"/>
          </p:cNvSpPr>
          <p:nvPr/>
        </p:nvSpPr>
        <p:spPr bwMode="auto">
          <a:xfrm>
            <a:off x="4805552"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5367" name="Rectangle 7"/>
          <p:cNvSpPr>
            <a:spLocks noChangeArrowheads="1"/>
          </p:cNvSpPr>
          <p:nvPr/>
        </p:nvSpPr>
        <p:spPr bwMode="auto">
          <a:xfrm>
            <a:off x="6269226"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5368" name="Rectangle 8"/>
          <p:cNvSpPr>
            <a:spLocks noChangeArrowheads="1"/>
          </p:cNvSpPr>
          <p:nvPr/>
        </p:nvSpPr>
        <p:spPr bwMode="auto">
          <a:xfrm>
            <a:off x="2942481" y="3300413"/>
            <a:ext cx="28724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5369" name="Rectangle 9"/>
          <p:cNvSpPr>
            <a:spLocks noChangeArrowheads="1"/>
          </p:cNvSpPr>
          <p:nvPr/>
        </p:nvSpPr>
        <p:spPr bwMode="auto">
          <a:xfrm>
            <a:off x="1752600" y="3276602"/>
            <a:ext cx="400050" cy="338544"/>
          </a:xfrm>
          <a:prstGeom prst="rect">
            <a:avLst/>
          </a:prstGeom>
          <a:noFill/>
          <a:ln w="9525">
            <a:noFill/>
            <a:miter lim="800000"/>
            <a:headEnd/>
            <a:tailEnd/>
          </a:ln>
        </p:spPr>
        <p:txBody>
          <a:bodyPr lIns="91431" tIns="45715" rIns="91431" bIns="45715">
            <a:spAutoFit/>
          </a:bodyPr>
          <a:lstStyle/>
          <a:p>
            <a:r>
              <a:rPr lang="pt-BR" sz="1600" b="1">
                <a:latin typeface="Calibri" charset="0"/>
                <a:ea typeface="Calibri" charset="0"/>
                <a:cs typeface="Calibri" charset="0"/>
                <a:sym typeface="Symbol" pitchFamily="18" charset="2"/>
              </a:rPr>
              <a:t>M</a:t>
            </a:r>
            <a:endParaRPr lang="en-GB" sz="1600" b="1">
              <a:latin typeface="Calibri" charset="0"/>
              <a:ea typeface="Calibri" charset="0"/>
              <a:cs typeface="Calibri" charset="0"/>
              <a:sym typeface="Symbol" pitchFamily="18" charset="2"/>
            </a:endParaRPr>
          </a:p>
        </p:txBody>
      </p:sp>
      <p:sp>
        <p:nvSpPr>
          <p:cNvPr id="15370" name="Rectangle 11"/>
          <p:cNvSpPr>
            <a:spLocks noChangeArrowheads="1"/>
          </p:cNvSpPr>
          <p:nvPr/>
        </p:nvSpPr>
        <p:spPr bwMode="auto">
          <a:xfrm>
            <a:off x="5524574" y="3300413"/>
            <a:ext cx="28243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a:t>
            </a:r>
            <a:endParaRPr lang="en-GB" sz="1600" b="1">
              <a:latin typeface="Calibri" charset="0"/>
              <a:ea typeface="Calibri" charset="0"/>
              <a:cs typeface="Calibri" charset="0"/>
              <a:sym typeface="Symbol" pitchFamily="18" charset="2"/>
            </a:endParaRPr>
          </a:p>
        </p:txBody>
      </p:sp>
      <p:sp>
        <p:nvSpPr>
          <p:cNvPr id="15371" name="Line 13"/>
          <p:cNvSpPr>
            <a:spLocks noChangeShapeType="1"/>
          </p:cNvSpPr>
          <p:nvPr/>
        </p:nvSpPr>
        <p:spPr bwMode="auto">
          <a:xfrm>
            <a:off x="5105400" y="2895601"/>
            <a:ext cx="1143000" cy="1066800"/>
          </a:xfrm>
          <a:prstGeom prst="line">
            <a:avLst/>
          </a:prstGeom>
          <a:noFill/>
          <a:ln w="9525">
            <a:solidFill>
              <a:schemeClr val="tx1"/>
            </a:solidFill>
            <a:round/>
            <a:headEnd/>
            <a:tailEnd/>
          </a:ln>
        </p:spPr>
        <p:txBody>
          <a:bodyPr wrap="none" lIns="91431" tIns="45715" rIns="91431" bIns="45715" anchor="ctr"/>
          <a:lstStyle/>
          <a:p>
            <a:endParaRPr lang="en-US" sz="1600">
              <a:latin typeface="Calibri" charset="0"/>
              <a:ea typeface="Calibri" charset="0"/>
              <a:cs typeface="Calibri" charset="0"/>
            </a:endParaRPr>
          </a:p>
        </p:txBody>
      </p:sp>
      <p:sp>
        <p:nvSpPr>
          <p:cNvPr id="15372" name="Rectangle 14"/>
          <p:cNvSpPr>
            <a:spLocks noChangeArrowheads="1"/>
          </p:cNvSpPr>
          <p:nvPr/>
        </p:nvSpPr>
        <p:spPr bwMode="auto">
          <a:xfrm>
            <a:off x="1447800" y="1981200"/>
            <a:ext cx="1143000" cy="2971800"/>
          </a:xfrm>
          <a:prstGeom prst="rect">
            <a:avLst/>
          </a:prstGeom>
          <a:noFill/>
          <a:ln w="9525">
            <a:solidFill>
              <a:schemeClr val="tx1"/>
            </a:solidFill>
            <a:miter lim="800000"/>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73" name="Rectangle 15"/>
          <p:cNvSpPr>
            <a:spLocks noChangeArrowheads="1"/>
          </p:cNvSpPr>
          <p:nvPr/>
        </p:nvSpPr>
        <p:spPr bwMode="auto">
          <a:xfrm>
            <a:off x="1823128" y="5572127"/>
            <a:ext cx="64951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n</a:t>
            </a:r>
            <a:endParaRPr lang="en-GB" sz="1600" b="1">
              <a:latin typeface="Calibri" charset="0"/>
              <a:ea typeface="Calibri" charset="0"/>
              <a:cs typeface="Calibri" charset="0"/>
              <a:sym typeface="Symbol" pitchFamily="18" charset="2"/>
            </a:endParaRPr>
          </a:p>
        </p:txBody>
      </p:sp>
      <p:sp>
        <p:nvSpPr>
          <p:cNvPr id="15374" name="Rectangle 16"/>
          <p:cNvSpPr>
            <a:spLocks noChangeArrowheads="1"/>
          </p:cNvSpPr>
          <p:nvPr/>
        </p:nvSpPr>
        <p:spPr bwMode="auto">
          <a:xfrm>
            <a:off x="3868801" y="5572127"/>
            <a:ext cx="61264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r</a:t>
            </a:r>
            <a:endParaRPr lang="en-GB" sz="1600" b="1">
              <a:latin typeface="Calibri" charset="0"/>
              <a:ea typeface="Calibri" charset="0"/>
              <a:cs typeface="Calibri" charset="0"/>
              <a:sym typeface="Symbol" pitchFamily="18" charset="2"/>
            </a:endParaRPr>
          </a:p>
        </p:txBody>
      </p:sp>
      <p:sp>
        <p:nvSpPr>
          <p:cNvPr id="15375" name="Rectangle 17"/>
          <p:cNvSpPr>
            <a:spLocks noChangeArrowheads="1"/>
          </p:cNvSpPr>
          <p:nvPr/>
        </p:nvSpPr>
        <p:spPr bwMode="auto">
          <a:xfrm>
            <a:off x="5487706" y="5572127"/>
            <a:ext cx="519676"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r x r</a:t>
            </a:r>
            <a:endParaRPr lang="en-GB" sz="1600" b="1">
              <a:latin typeface="Calibri" charset="0"/>
              <a:ea typeface="Calibri" charset="0"/>
              <a:cs typeface="Calibri" charset="0"/>
              <a:sym typeface="Symbol" pitchFamily="18" charset="2"/>
            </a:endParaRPr>
          </a:p>
        </p:txBody>
      </p:sp>
      <p:sp>
        <p:nvSpPr>
          <p:cNvPr id="15376" name="Rectangle 18"/>
          <p:cNvSpPr>
            <a:spLocks noChangeArrowheads="1"/>
          </p:cNvSpPr>
          <p:nvPr/>
        </p:nvSpPr>
        <p:spPr bwMode="auto">
          <a:xfrm>
            <a:off x="6761498" y="5572127"/>
            <a:ext cx="55654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r x n</a:t>
            </a:r>
            <a:endParaRPr lang="en-GB" sz="1600" b="1">
              <a:latin typeface="Calibri" charset="0"/>
              <a:ea typeface="Calibri" charset="0"/>
              <a:cs typeface="Calibri" charset="0"/>
              <a:sym typeface="Symbol" pitchFamily="18" charset="2"/>
            </a:endParaRPr>
          </a:p>
        </p:txBody>
      </p:sp>
      <p:sp>
        <p:nvSpPr>
          <p:cNvPr id="15377" name="Rectangle 19"/>
          <p:cNvSpPr>
            <a:spLocks noChangeArrowheads="1"/>
          </p:cNvSpPr>
          <p:nvPr/>
        </p:nvSpPr>
        <p:spPr bwMode="auto">
          <a:xfrm>
            <a:off x="6441685" y="6103938"/>
            <a:ext cx="1691471" cy="369322"/>
          </a:xfrm>
          <a:prstGeom prst="rect">
            <a:avLst/>
          </a:prstGeom>
          <a:noFill/>
          <a:ln w="9525">
            <a:noFill/>
            <a:miter lim="800000"/>
            <a:headEnd/>
            <a:tailEnd/>
          </a:ln>
        </p:spPr>
        <p:txBody>
          <a:bodyPr wrap="none" lIns="91431" tIns="45715" rIns="91431" bIns="45715">
            <a:spAutoFit/>
          </a:bodyPr>
          <a:lstStyle/>
          <a:p>
            <a:r>
              <a:rPr lang="pt-BR" sz="1800" b="1" dirty="0" err="1">
                <a:latin typeface="Calibri" charset="0"/>
                <a:ea typeface="Calibri" charset="0"/>
                <a:cs typeface="Calibri" charset="0"/>
                <a:sym typeface="Symbol" pitchFamily="18" charset="2"/>
              </a:rPr>
              <a:t>Assuming</a:t>
            </a:r>
            <a:r>
              <a:rPr lang="pt-BR" sz="1800" b="1" dirty="0">
                <a:latin typeface="Calibri" charset="0"/>
                <a:ea typeface="Calibri" charset="0"/>
                <a:cs typeface="Calibri" charset="0"/>
                <a:sym typeface="Symbol" pitchFamily="18" charset="2"/>
              </a:rPr>
              <a:t> m ≤ </a:t>
            </a:r>
            <a:r>
              <a:rPr lang="pt-BR" sz="1800" b="1" dirty="0" err="1">
                <a:latin typeface="Calibri" charset="0"/>
                <a:ea typeface="Calibri" charset="0"/>
                <a:cs typeface="Calibri" charset="0"/>
                <a:sym typeface="Symbol" pitchFamily="18" charset="2"/>
              </a:rPr>
              <a:t>n</a:t>
            </a:r>
            <a:endParaRPr lang="en-GB" sz="1800" b="1" dirty="0">
              <a:latin typeface="Calibri" charset="0"/>
              <a:ea typeface="Calibri" charset="0"/>
              <a:cs typeface="Calibri" charset="0"/>
              <a:sym typeface="Symbol" pitchFamily="18" charset="2"/>
            </a:endParaRPr>
          </a:p>
        </p:txBody>
      </p:sp>
      <p:sp>
        <p:nvSpPr>
          <p:cNvPr id="15378" name="AutoShape 20"/>
          <p:cNvSpPr>
            <a:spLocks/>
          </p:cNvSpPr>
          <p:nvPr/>
        </p:nvSpPr>
        <p:spPr bwMode="auto">
          <a:xfrm>
            <a:off x="849314" y="1966913"/>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79" name="Rectangle 21"/>
          <p:cNvSpPr>
            <a:spLocks noChangeArrowheads="1"/>
          </p:cNvSpPr>
          <p:nvPr/>
        </p:nvSpPr>
        <p:spPr bwMode="auto">
          <a:xfrm>
            <a:off x="403759" y="3213101"/>
            <a:ext cx="35136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m</a:t>
            </a:r>
            <a:endParaRPr lang="en-GB" sz="1600" b="1" baseline="30000">
              <a:latin typeface="Calibri" charset="0"/>
              <a:ea typeface="Calibri" charset="0"/>
              <a:cs typeface="Calibri" charset="0"/>
            </a:endParaRPr>
          </a:p>
        </p:txBody>
      </p:sp>
      <p:sp>
        <p:nvSpPr>
          <p:cNvPr id="15380" name="AutoShape 22"/>
          <p:cNvSpPr>
            <a:spLocks/>
          </p:cNvSpPr>
          <p:nvPr/>
        </p:nvSpPr>
        <p:spPr bwMode="auto">
          <a:xfrm rot="5400000">
            <a:off x="4067969"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81" name="Rectangle 23"/>
          <p:cNvSpPr>
            <a:spLocks noChangeArrowheads="1"/>
          </p:cNvSpPr>
          <p:nvPr/>
        </p:nvSpPr>
        <p:spPr bwMode="auto">
          <a:xfrm>
            <a:off x="4150035" y="1125538"/>
            <a:ext cx="264497"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382" name="AutoShape 24"/>
          <p:cNvSpPr>
            <a:spLocks/>
          </p:cNvSpPr>
          <p:nvPr/>
        </p:nvSpPr>
        <p:spPr bwMode="auto">
          <a:xfrm rot="5400000">
            <a:off x="1835944"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83" name="Rectangle 25"/>
          <p:cNvSpPr>
            <a:spLocks noChangeArrowheads="1"/>
          </p:cNvSpPr>
          <p:nvPr/>
        </p:nvSpPr>
        <p:spPr bwMode="auto">
          <a:xfrm>
            <a:off x="1902630" y="1125538"/>
            <a:ext cx="29525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n</a:t>
            </a:r>
            <a:endParaRPr lang="en-GB" sz="1600" b="1" baseline="30000">
              <a:latin typeface="Calibri" charset="0"/>
              <a:ea typeface="Calibri" charset="0"/>
              <a:cs typeface="Calibri" charset="0"/>
            </a:endParaRPr>
          </a:p>
        </p:txBody>
      </p:sp>
      <p:sp>
        <p:nvSpPr>
          <p:cNvPr id="15384" name="AutoShape 26"/>
          <p:cNvSpPr>
            <a:spLocks/>
          </p:cNvSpPr>
          <p:nvPr/>
        </p:nvSpPr>
        <p:spPr bwMode="auto">
          <a:xfrm rot="10800000">
            <a:off x="7885114" y="292417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85" name="AutoShape 28"/>
          <p:cNvSpPr>
            <a:spLocks/>
          </p:cNvSpPr>
          <p:nvPr/>
        </p:nvSpPr>
        <p:spPr bwMode="auto">
          <a:xfrm rot="5400000">
            <a:off x="5507834" y="1916907"/>
            <a:ext cx="360363"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5386" name="Rectangle 29"/>
          <p:cNvSpPr>
            <a:spLocks noChangeArrowheads="1"/>
          </p:cNvSpPr>
          <p:nvPr/>
        </p:nvSpPr>
        <p:spPr bwMode="auto">
          <a:xfrm>
            <a:off x="5589898" y="1917701"/>
            <a:ext cx="264497"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387" name="AutoShape 30"/>
          <p:cNvSpPr>
            <a:spLocks/>
          </p:cNvSpPr>
          <p:nvPr/>
        </p:nvSpPr>
        <p:spPr bwMode="auto">
          <a:xfrm rot="5400000">
            <a:off x="6947695" y="1915320"/>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grpSp>
        <p:nvGrpSpPr>
          <p:cNvPr id="2" name="Group 32"/>
          <p:cNvGrpSpPr>
            <a:grpSpLocks/>
          </p:cNvGrpSpPr>
          <p:nvPr/>
        </p:nvGrpSpPr>
        <p:grpSpPr bwMode="auto">
          <a:xfrm>
            <a:off x="7013578" y="1916117"/>
            <a:ext cx="1612901" cy="1706563"/>
            <a:chOff x="4418" y="1207"/>
            <a:chExt cx="1016" cy="1075"/>
          </a:xfrm>
        </p:grpSpPr>
        <p:sp>
          <p:nvSpPr>
            <p:cNvPr id="15412" name="Rectangle 27"/>
            <p:cNvSpPr>
              <a:spLocks noChangeArrowheads="1"/>
            </p:cNvSpPr>
            <p:nvPr/>
          </p:nvSpPr>
          <p:spPr bwMode="auto">
            <a:xfrm>
              <a:off x="5267" y="2069"/>
              <a:ext cx="167" cy="213"/>
            </a:xfrm>
            <a:prstGeom prst="rect">
              <a:avLst/>
            </a:prstGeom>
            <a:noFill/>
            <a:ln w="9525">
              <a:noFill/>
              <a:miter lim="800000"/>
              <a:headEnd/>
              <a:tailEnd/>
            </a:ln>
          </p:spPr>
          <p:txBody>
            <a:bodyPr wrap="none">
              <a:spAutoFit/>
            </a:bodyPr>
            <a:lstStyle/>
            <a:p>
              <a:r>
                <a:rPr lang="pt-BR"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413" name="Rectangle 31"/>
            <p:cNvSpPr>
              <a:spLocks noChangeArrowheads="1"/>
            </p:cNvSpPr>
            <p:nvPr/>
          </p:nvSpPr>
          <p:spPr bwMode="auto">
            <a:xfrm>
              <a:off x="4418" y="1207"/>
              <a:ext cx="186" cy="213"/>
            </a:xfrm>
            <a:prstGeom prst="rect">
              <a:avLst/>
            </a:prstGeom>
            <a:noFill/>
            <a:ln w="9525">
              <a:noFill/>
              <a:miter lim="800000"/>
              <a:headEnd/>
              <a:tailEnd/>
            </a:ln>
          </p:spPr>
          <p:txBody>
            <a:bodyPr wrap="none">
              <a:spAutoFit/>
            </a:bodyPr>
            <a:lstStyle/>
            <a:p>
              <a:r>
                <a:rPr lang="pt-BR" sz="1600" b="1">
                  <a:latin typeface="Calibri" charset="0"/>
                  <a:ea typeface="Calibri" charset="0"/>
                  <a:cs typeface="Calibri" charset="0"/>
                </a:rPr>
                <a:t>n</a:t>
              </a:r>
              <a:endParaRPr lang="en-GB" sz="1600" b="1" baseline="30000">
                <a:latin typeface="Calibri" charset="0"/>
                <a:ea typeface="Calibri" charset="0"/>
                <a:cs typeface="Calibri" charset="0"/>
              </a:endParaRPr>
            </a:p>
          </p:txBody>
        </p:sp>
      </p:grpSp>
      <p:sp>
        <p:nvSpPr>
          <p:cNvPr id="15389" name="Footer Placeholder 32"/>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cxnSp>
        <p:nvCxnSpPr>
          <p:cNvPr id="15390" name="Straight Arrow Connector 34"/>
          <p:cNvCxnSpPr>
            <a:cxnSpLocks noChangeShapeType="1"/>
          </p:cNvCxnSpPr>
          <p:nvPr/>
        </p:nvCxnSpPr>
        <p:spPr bwMode="auto">
          <a:xfrm rot="5400000">
            <a:off x="6286500" y="3429000"/>
            <a:ext cx="858838" cy="1588"/>
          </a:xfrm>
          <a:prstGeom prst="straightConnector1">
            <a:avLst/>
          </a:prstGeom>
          <a:noFill/>
          <a:ln w="9525" algn="ctr">
            <a:solidFill>
              <a:schemeClr val="tx1"/>
            </a:solidFill>
            <a:round/>
            <a:headEnd type="arrow" w="med" len="med"/>
            <a:tailEnd type="arrow" w="med" len="med"/>
          </a:ln>
        </p:spPr>
      </p:cxnSp>
      <p:cxnSp>
        <p:nvCxnSpPr>
          <p:cNvPr id="15391" name="Straight Arrow Connector 35"/>
          <p:cNvCxnSpPr>
            <a:cxnSpLocks noChangeShapeType="1"/>
          </p:cNvCxnSpPr>
          <p:nvPr/>
        </p:nvCxnSpPr>
        <p:spPr bwMode="auto">
          <a:xfrm rot="5400000">
            <a:off x="6501607" y="3428210"/>
            <a:ext cx="857250" cy="1587"/>
          </a:xfrm>
          <a:prstGeom prst="straightConnector1">
            <a:avLst/>
          </a:prstGeom>
          <a:noFill/>
          <a:ln w="9525" algn="ctr">
            <a:solidFill>
              <a:schemeClr val="tx1"/>
            </a:solidFill>
            <a:round/>
            <a:headEnd type="arrow" w="med" len="med"/>
            <a:tailEnd type="arrow" w="med" len="med"/>
          </a:ln>
        </p:spPr>
      </p:cxnSp>
      <p:cxnSp>
        <p:nvCxnSpPr>
          <p:cNvPr id="15392" name="Straight Arrow Connector 36"/>
          <p:cNvCxnSpPr>
            <a:cxnSpLocks noChangeShapeType="1"/>
          </p:cNvCxnSpPr>
          <p:nvPr/>
        </p:nvCxnSpPr>
        <p:spPr bwMode="auto">
          <a:xfrm rot="5400000">
            <a:off x="6715919" y="3428206"/>
            <a:ext cx="857250" cy="1588"/>
          </a:xfrm>
          <a:prstGeom prst="straightConnector1">
            <a:avLst/>
          </a:prstGeom>
          <a:noFill/>
          <a:ln w="9525" algn="ctr">
            <a:solidFill>
              <a:schemeClr val="tx1"/>
            </a:solidFill>
            <a:round/>
            <a:headEnd type="arrow" w="med" len="med"/>
            <a:tailEnd type="arrow" w="med" len="med"/>
          </a:ln>
        </p:spPr>
      </p:cxnSp>
      <p:cxnSp>
        <p:nvCxnSpPr>
          <p:cNvPr id="15393" name="Straight Arrow Connector 37"/>
          <p:cNvCxnSpPr>
            <a:cxnSpLocks noChangeShapeType="1"/>
          </p:cNvCxnSpPr>
          <p:nvPr/>
        </p:nvCxnSpPr>
        <p:spPr bwMode="auto">
          <a:xfrm rot="5400000">
            <a:off x="6930232" y="3428210"/>
            <a:ext cx="857250" cy="1587"/>
          </a:xfrm>
          <a:prstGeom prst="straightConnector1">
            <a:avLst/>
          </a:prstGeom>
          <a:noFill/>
          <a:ln w="9525" algn="ctr">
            <a:solidFill>
              <a:schemeClr val="tx1"/>
            </a:solidFill>
            <a:round/>
            <a:headEnd type="arrow" w="med" len="med"/>
            <a:tailEnd type="arrow" w="med" len="med"/>
          </a:ln>
        </p:spPr>
      </p:cxnSp>
      <p:cxnSp>
        <p:nvCxnSpPr>
          <p:cNvPr id="15394" name="Straight Arrow Connector 38"/>
          <p:cNvCxnSpPr>
            <a:cxnSpLocks noChangeShapeType="1"/>
          </p:cNvCxnSpPr>
          <p:nvPr/>
        </p:nvCxnSpPr>
        <p:spPr bwMode="auto">
          <a:xfrm rot="5400000">
            <a:off x="7144544" y="3428206"/>
            <a:ext cx="857250" cy="1588"/>
          </a:xfrm>
          <a:prstGeom prst="straightConnector1">
            <a:avLst/>
          </a:prstGeom>
          <a:noFill/>
          <a:ln w="9525" algn="ctr">
            <a:solidFill>
              <a:schemeClr val="tx1"/>
            </a:solidFill>
            <a:round/>
            <a:headEnd type="arrow" w="med" len="med"/>
            <a:tailEnd type="arrow" w="med" len="med"/>
          </a:ln>
        </p:spPr>
      </p:cxnSp>
      <p:sp>
        <p:nvSpPr>
          <p:cNvPr id="15395" name="Rectangle 12"/>
          <p:cNvSpPr>
            <a:spLocks noChangeArrowheads="1"/>
          </p:cNvSpPr>
          <p:nvPr/>
        </p:nvSpPr>
        <p:spPr bwMode="auto">
          <a:xfrm>
            <a:off x="6929438" y="3286127"/>
            <a:ext cx="500062" cy="338544"/>
          </a:xfrm>
          <a:prstGeom prst="rect">
            <a:avLst/>
          </a:prstGeom>
          <a:solidFill>
            <a:schemeClr val="bg1"/>
          </a:solidFill>
          <a:ln w="9525">
            <a:noFill/>
            <a:miter lim="800000"/>
            <a:headEnd/>
            <a:tailEnd/>
          </a:ln>
        </p:spPr>
        <p:txBody>
          <a:bodyPr lIns="91431" tIns="45715" rIns="91431" bIns="45715">
            <a:spAutoFit/>
          </a:bodyPr>
          <a:lstStyle/>
          <a:p>
            <a:r>
              <a:rPr lang="pt-BR" sz="1600" b="1">
                <a:latin typeface="Calibri" charset="0"/>
                <a:ea typeface="Calibri" charset="0"/>
                <a:cs typeface="Calibri" charset="0"/>
              </a:rPr>
              <a:t>D</a:t>
            </a:r>
            <a:r>
              <a:rPr lang="pt-BR" sz="1600" b="1" baseline="30000">
                <a:latin typeface="Calibri" charset="0"/>
                <a:ea typeface="Calibri" charset="0"/>
                <a:cs typeface="Calibri" charset="0"/>
              </a:rPr>
              <a:t>t</a:t>
            </a:r>
            <a:endParaRPr lang="en-GB" sz="1600" b="1" baseline="30000">
              <a:latin typeface="Calibri" charset="0"/>
              <a:ea typeface="Calibri" charset="0"/>
              <a:cs typeface="Calibri" charset="0"/>
            </a:endParaRPr>
          </a:p>
        </p:txBody>
      </p:sp>
      <p:sp>
        <p:nvSpPr>
          <p:cNvPr id="15396" name="Rectangle 39"/>
          <p:cNvSpPr>
            <a:spLocks noChangeArrowheads="1"/>
          </p:cNvSpPr>
          <p:nvPr/>
        </p:nvSpPr>
        <p:spPr bwMode="auto">
          <a:xfrm>
            <a:off x="5752645" y="4186670"/>
            <a:ext cx="2853647" cy="646321"/>
          </a:xfrm>
          <a:prstGeom prst="rect">
            <a:avLst/>
          </a:prstGeom>
          <a:noFill/>
          <a:ln w="9525">
            <a:noFill/>
            <a:miter lim="800000"/>
            <a:headEnd/>
            <a:tailEnd/>
          </a:ln>
        </p:spPr>
        <p:txBody>
          <a:bodyPr wrap="none" lIns="91431" tIns="45715" rIns="91431" bIns="45715">
            <a:spAutoFit/>
          </a:bodyPr>
          <a:lstStyle/>
          <a:p>
            <a:r>
              <a:rPr lang="pt-BR" sz="1800">
                <a:latin typeface="Calibri" charset="0"/>
                <a:ea typeface="Calibri" charset="0"/>
                <a:cs typeface="Calibri" charset="0"/>
              </a:rPr>
              <a:t>Vectors</a:t>
            </a:r>
            <a:r>
              <a:rPr lang="pt-BR" sz="1800" dirty="0">
                <a:latin typeface="Calibri" charset="0"/>
                <a:ea typeface="Calibri" charset="0"/>
                <a:cs typeface="Calibri" charset="0"/>
              </a:rPr>
              <a:t> </a:t>
            </a:r>
            <a:r>
              <a:rPr lang="pt-BR" sz="1800" dirty="0" err="1">
                <a:latin typeface="Calibri" charset="0"/>
                <a:ea typeface="Calibri" charset="0"/>
                <a:cs typeface="Calibri" charset="0"/>
              </a:rPr>
              <a:t>represent</a:t>
            </a:r>
            <a:r>
              <a:rPr lang="pt-BR" sz="1800" dirty="0">
                <a:latin typeface="Calibri" charset="0"/>
                <a:ea typeface="Calibri" charset="0"/>
                <a:cs typeface="Calibri" charset="0"/>
              </a:rPr>
              <a:t> </a:t>
            </a:r>
          </a:p>
          <a:p>
            <a:r>
              <a:rPr lang="pt-BR" sz="1800" dirty="0" err="1">
                <a:latin typeface="Calibri" charset="0"/>
                <a:ea typeface="Calibri" charset="0"/>
                <a:cs typeface="Calibri" charset="0"/>
              </a:rPr>
              <a:t>documents</a:t>
            </a:r>
            <a:r>
              <a:rPr lang="pt-BR" sz="1800" dirty="0">
                <a:latin typeface="Calibri" charset="0"/>
                <a:ea typeface="Calibri" charset="0"/>
                <a:cs typeface="Calibri" charset="0"/>
              </a:rPr>
              <a:t> in </a:t>
            </a:r>
            <a:r>
              <a:rPr lang="pt-BR" sz="1800" dirty="0" err="1">
                <a:latin typeface="Calibri" charset="0"/>
                <a:ea typeface="Calibri" charset="0"/>
                <a:cs typeface="Calibri" charset="0"/>
              </a:rPr>
              <a:t>concept</a:t>
            </a:r>
            <a:r>
              <a:rPr lang="pt-BR" sz="1800" dirty="0">
                <a:latin typeface="Calibri" charset="0"/>
                <a:ea typeface="Calibri" charset="0"/>
                <a:cs typeface="Calibri" charset="0"/>
              </a:rPr>
              <a:t> </a:t>
            </a:r>
            <a:r>
              <a:rPr lang="pt-BR" sz="1800" dirty="0" err="1">
                <a:latin typeface="Calibri" charset="0"/>
                <a:ea typeface="Calibri" charset="0"/>
                <a:cs typeface="Calibri" charset="0"/>
              </a:rPr>
              <a:t>space</a:t>
            </a:r>
            <a:endParaRPr lang="fr-CH" sz="1800" dirty="0">
              <a:latin typeface="Calibri" charset="0"/>
              <a:ea typeface="Calibri" charset="0"/>
              <a:cs typeface="Calibri" charset="0"/>
            </a:endParaRPr>
          </a:p>
        </p:txBody>
      </p:sp>
      <p:cxnSp>
        <p:nvCxnSpPr>
          <p:cNvPr id="15397" name="Straight Arrow Connector 40"/>
          <p:cNvCxnSpPr>
            <a:cxnSpLocks noChangeShapeType="1"/>
          </p:cNvCxnSpPr>
          <p:nvPr/>
        </p:nvCxnSpPr>
        <p:spPr bwMode="auto">
          <a:xfrm rot="10800000">
            <a:off x="3786188" y="2214568"/>
            <a:ext cx="857250" cy="1587"/>
          </a:xfrm>
          <a:prstGeom prst="straightConnector1">
            <a:avLst/>
          </a:prstGeom>
          <a:noFill/>
          <a:ln w="9525" algn="ctr">
            <a:solidFill>
              <a:schemeClr val="tx1"/>
            </a:solidFill>
            <a:round/>
            <a:headEnd type="arrow" w="med" len="med"/>
            <a:tailEnd type="arrow" w="med" len="med"/>
          </a:ln>
        </p:spPr>
      </p:cxnSp>
      <p:cxnSp>
        <p:nvCxnSpPr>
          <p:cNvPr id="15398" name="Straight Arrow Connector 44"/>
          <p:cNvCxnSpPr>
            <a:cxnSpLocks noChangeShapeType="1"/>
          </p:cNvCxnSpPr>
          <p:nvPr/>
        </p:nvCxnSpPr>
        <p:spPr bwMode="auto">
          <a:xfrm rot="10800000">
            <a:off x="3786188" y="2428875"/>
            <a:ext cx="857250" cy="1588"/>
          </a:xfrm>
          <a:prstGeom prst="straightConnector1">
            <a:avLst/>
          </a:prstGeom>
          <a:noFill/>
          <a:ln w="9525" algn="ctr">
            <a:solidFill>
              <a:schemeClr val="tx1"/>
            </a:solidFill>
            <a:round/>
            <a:headEnd type="arrow" w="med" len="med"/>
            <a:tailEnd type="arrow" w="med" len="med"/>
          </a:ln>
        </p:spPr>
      </p:cxnSp>
      <p:cxnSp>
        <p:nvCxnSpPr>
          <p:cNvPr id="15399" name="Straight Arrow Connector 45"/>
          <p:cNvCxnSpPr>
            <a:cxnSpLocks noChangeShapeType="1"/>
          </p:cNvCxnSpPr>
          <p:nvPr/>
        </p:nvCxnSpPr>
        <p:spPr bwMode="auto">
          <a:xfrm rot="10800000">
            <a:off x="3786188" y="2643192"/>
            <a:ext cx="857250" cy="1587"/>
          </a:xfrm>
          <a:prstGeom prst="straightConnector1">
            <a:avLst/>
          </a:prstGeom>
          <a:noFill/>
          <a:ln w="9525" algn="ctr">
            <a:solidFill>
              <a:schemeClr val="tx1"/>
            </a:solidFill>
            <a:round/>
            <a:headEnd type="arrow" w="med" len="med"/>
            <a:tailEnd type="arrow" w="med" len="med"/>
          </a:ln>
        </p:spPr>
      </p:cxnSp>
      <p:cxnSp>
        <p:nvCxnSpPr>
          <p:cNvPr id="15400" name="Straight Arrow Connector 46"/>
          <p:cNvCxnSpPr>
            <a:cxnSpLocks noChangeShapeType="1"/>
          </p:cNvCxnSpPr>
          <p:nvPr/>
        </p:nvCxnSpPr>
        <p:spPr bwMode="auto">
          <a:xfrm rot="10800000">
            <a:off x="3786188" y="2857500"/>
            <a:ext cx="857250" cy="1588"/>
          </a:xfrm>
          <a:prstGeom prst="straightConnector1">
            <a:avLst/>
          </a:prstGeom>
          <a:noFill/>
          <a:ln w="9525" algn="ctr">
            <a:solidFill>
              <a:schemeClr val="tx1"/>
            </a:solidFill>
            <a:round/>
            <a:headEnd type="arrow" w="med" len="med"/>
            <a:tailEnd type="arrow" w="med" len="med"/>
          </a:ln>
        </p:spPr>
      </p:cxnSp>
      <p:cxnSp>
        <p:nvCxnSpPr>
          <p:cNvPr id="15401" name="Straight Arrow Connector 47"/>
          <p:cNvCxnSpPr>
            <a:cxnSpLocks noChangeShapeType="1"/>
          </p:cNvCxnSpPr>
          <p:nvPr/>
        </p:nvCxnSpPr>
        <p:spPr bwMode="auto">
          <a:xfrm rot="10800000">
            <a:off x="3786188" y="3071817"/>
            <a:ext cx="857250" cy="1587"/>
          </a:xfrm>
          <a:prstGeom prst="straightConnector1">
            <a:avLst/>
          </a:prstGeom>
          <a:noFill/>
          <a:ln w="9525" algn="ctr">
            <a:solidFill>
              <a:schemeClr val="tx1"/>
            </a:solidFill>
            <a:round/>
            <a:headEnd type="arrow" w="med" len="med"/>
            <a:tailEnd type="arrow" w="med" len="med"/>
          </a:ln>
        </p:spPr>
      </p:cxnSp>
      <p:cxnSp>
        <p:nvCxnSpPr>
          <p:cNvPr id="15402" name="Straight Arrow Connector 48"/>
          <p:cNvCxnSpPr>
            <a:cxnSpLocks noChangeShapeType="1"/>
          </p:cNvCxnSpPr>
          <p:nvPr/>
        </p:nvCxnSpPr>
        <p:spPr bwMode="auto">
          <a:xfrm rot="10800000">
            <a:off x="3786188" y="3286125"/>
            <a:ext cx="857250" cy="1588"/>
          </a:xfrm>
          <a:prstGeom prst="straightConnector1">
            <a:avLst/>
          </a:prstGeom>
          <a:noFill/>
          <a:ln w="9525" algn="ctr">
            <a:solidFill>
              <a:schemeClr val="tx1"/>
            </a:solidFill>
            <a:round/>
            <a:headEnd type="arrow" w="med" len="med"/>
            <a:tailEnd type="arrow" w="med" len="med"/>
          </a:ln>
        </p:spPr>
      </p:cxnSp>
      <p:cxnSp>
        <p:nvCxnSpPr>
          <p:cNvPr id="15403" name="Straight Arrow Connector 49"/>
          <p:cNvCxnSpPr>
            <a:cxnSpLocks noChangeShapeType="1"/>
          </p:cNvCxnSpPr>
          <p:nvPr/>
        </p:nvCxnSpPr>
        <p:spPr bwMode="auto">
          <a:xfrm rot="10800000">
            <a:off x="3786188" y="3500441"/>
            <a:ext cx="857250" cy="1587"/>
          </a:xfrm>
          <a:prstGeom prst="straightConnector1">
            <a:avLst/>
          </a:prstGeom>
          <a:noFill/>
          <a:ln w="9525" algn="ctr">
            <a:solidFill>
              <a:schemeClr val="tx1"/>
            </a:solidFill>
            <a:round/>
            <a:headEnd type="arrow" w="med" len="med"/>
            <a:tailEnd type="arrow" w="med" len="med"/>
          </a:ln>
        </p:spPr>
      </p:cxnSp>
      <p:cxnSp>
        <p:nvCxnSpPr>
          <p:cNvPr id="15404" name="Straight Arrow Connector 50"/>
          <p:cNvCxnSpPr>
            <a:cxnSpLocks noChangeShapeType="1"/>
          </p:cNvCxnSpPr>
          <p:nvPr/>
        </p:nvCxnSpPr>
        <p:spPr bwMode="auto">
          <a:xfrm rot="10800000">
            <a:off x="3786188" y="3714750"/>
            <a:ext cx="857250" cy="1588"/>
          </a:xfrm>
          <a:prstGeom prst="straightConnector1">
            <a:avLst/>
          </a:prstGeom>
          <a:noFill/>
          <a:ln w="9525" algn="ctr">
            <a:solidFill>
              <a:schemeClr val="tx1"/>
            </a:solidFill>
            <a:round/>
            <a:headEnd type="arrow" w="med" len="med"/>
            <a:tailEnd type="arrow" w="med" len="med"/>
          </a:ln>
        </p:spPr>
      </p:cxnSp>
      <p:cxnSp>
        <p:nvCxnSpPr>
          <p:cNvPr id="15405" name="Straight Arrow Connector 51"/>
          <p:cNvCxnSpPr>
            <a:cxnSpLocks noChangeShapeType="1"/>
          </p:cNvCxnSpPr>
          <p:nvPr/>
        </p:nvCxnSpPr>
        <p:spPr bwMode="auto">
          <a:xfrm rot="10800000">
            <a:off x="3786188" y="3929066"/>
            <a:ext cx="857250" cy="1587"/>
          </a:xfrm>
          <a:prstGeom prst="straightConnector1">
            <a:avLst/>
          </a:prstGeom>
          <a:noFill/>
          <a:ln w="9525" algn="ctr">
            <a:solidFill>
              <a:schemeClr val="tx1"/>
            </a:solidFill>
            <a:round/>
            <a:headEnd type="arrow" w="med" len="med"/>
            <a:tailEnd type="arrow" w="med" len="med"/>
          </a:ln>
        </p:spPr>
      </p:cxnSp>
      <p:cxnSp>
        <p:nvCxnSpPr>
          <p:cNvPr id="15406" name="Straight Arrow Connector 52"/>
          <p:cNvCxnSpPr>
            <a:cxnSpLocks noChangeShapeType="1"/>
          </p:cNvCxnSpPr>
          <p:nvPr/>
        </p:nvCxnSpPr>
        <p:spPr bwMode="auto">
          <a:xfrm rot="10800000">
            <a:off x="3786188" y="4143375"/>
            <a:ext cx="857250" cy="1588"/>
          </a:xfrm>
          <a:prstGeom prst="straightConnector1">
            <a:avLst/>
          </a:prstGeom>
          <a:noFill/>
          <a:ln w="9525" algn="ctr">
            <a:solidFill>
              <a:schemeClr val="tx1"/>
            </a:solidFill>
            <a:round/>
            <a:headEnd type="arrow" w="med" len="med"/>
            <a:tailEnd type="arrow" w="med" len="med"/>
          </a:ln>
        </p:spPr>
      </p:cxnSp>
      <p:cxnSp>
        <p:nvCxnSpPr>
          <p:cNvPr id="15407" name="Straight Arrow Connector 53"/>
          <p:cNvCxnSpPr>
            <a:cxnSpLocks noChangeShapeType="1"/>
          </p:cNvCxnSpPr>
          <p:nvPr/>
        </p:nvCxnSpPr>
        <p:spPr bwMode="auto">
          <a:xfrm rot="10800000">
            <a:off x="3786188" y="4357693"/>
            <a:ext cx="857250" cy="1587"/>
          </a:xfrm>
          <a:prstGeom prst="straightConnector1">
            <a:avLst/>
          </a:prstGeom>
          <a:noFill/>
          <a:ln w="9525" algn="ctr">
            <a:solidFill>
              <a:schemeClr val="tx1"/>
            </a:solidFill>
            <a:round/>
            <a:headEnd type="arrow" w="med" len="med"/>
            <a:tailEnd type="arrow" w="med" len="med"/>
          </a:ln>
        </p:spPr>
      </p:cxnSp>
      <p:cxnSp>
        <p:nvCxnSpPr>
          <p:cNvPr id="15408" name="Straight Arrow Connector 54"/>
          <p:cNvCxnSpPr>
            <a:cxnSpLocks noChangeShapeType="1"/>
          </p:cNvCxnSpPr>
          <p:nvPr/>
        </p:nvCxnSpPr>
        <p:spPr bwMode="auto">
          <a:xfrm rot="10800000">
            <a:off x="3786188" y="4572000"/>
            <a:ext cx="857250" cy="1588"/>
          </a:xfrm>
          <a:prstGeom prst="straightConnector1">
            <a:avLst/>
          </a:prstGeom>
          <a:noFill/>
          <a:ln w="9525" algn="ctr">
            <a:solidFill>
              <a:schemeClr val="tx1"/>
            </a:solidFill>
            <a:round/>
            <a:headEnd type="arrow" w="med" len="med"/>
            <a:tailEnd type="arrow" w="med" len="med"/>
          </a:ln>
        </p:spPr>
      </p:cxnSp>
      <p:cxnSp>
        <p:nvCxnSpPr>
          <p:cNvPr id="15409" name="Straight Arrow Connector 55"/>
          <p:cNvCxnSpPr>
            <a:cxnSpLocks noChangeShapeType="1"/>
          </p:cNvCxnSpPr>
          <p:nvPr/>
        </p:nvCxnSpPr>
        <p:spPr bwMode="auto">
          <a:xfrm rot="10800000">
            <a:off x="3786188" y="4786318"/>
            <a:ext cx="857250" cy="1587"/>
          </a:xfrm>
          <a:prstGeom prst="straightConnector1">
            <a:avLst/>
          </a:prstGeom>
          <a:noFill/>
          <a:ln w="9525" algn="ctr">
            <a:solidFill>
              <a:schemeClr val="tx1"/>
            </a:solidFill>
            <a:round/>
            <a:headEnd type="arrow" w="med" len="med"/>
            <a:tailEnd type="arrow" w="med" len="med"/>
          </a:ln>
        </p:spPr>
      </p:cxnSp>
      <p:sp>
        <p:nvSpPr>
          <p:cNvPr id="15410" name="Rectangle 10"/>
          <p:cNvSpPr>
            <a:spLocks noChangeArrowheads="1"/>
          </p:cNvSpPr>
          <p:nvPr/>
        </p:nvSpPr>
        <p:spPr bwMode="auto">
          <a:xfrm>
            <a:off x="4075113" y="3286125"/>
            <a:ext cx="323850" cy="338544"/>
          </a:xfrm>
          <a:prstGeom prst="rect">
            <a:avLst/>
          </a:prstGeom>
          <a:solidFill>
            <a:schemeClr val="bg1"/>
          </a:solidFill>
          <a:ln w="9525">
            <a:noFill/>
            <a:miter lim="800000"/>
            <a:headEnd/>
            <a:tailEnd/>
          </a:ln>
        </p:spPr>
        <p:txBody>
          <a:bodyPr lIns="91431" tIns="45715" rIns="91431" bIns="45715">
            <a:spAutoFit/>
          </a:bodyPr>
          <a:lstStyle/>
          <a:p>
            <a:r>
              <a:rPr lang="pt-BR" sz="1600" b="1">
                <a:latin typeface="Calibri" charset="0"/>
                <a:ea typeface="Calibri" charset="0"/>
                <a:cs typeface="Calibri" charset="0"/>
                <a:sym typeface="Symbol" pitchFamily="18" charset="2"/>
              </a:rPr>
              <a:t>K</a:t>
            </a:r>
            <a:endParaRPr lang="en-GB" sz="1600" b="1" dirty="0">
              <a:latin typeface="Calibri" charset="0"/>
              <a:ea typeface="Calibri" charset="0"/>
              <a:cs typeface="Calibri" charset="0"/>
              <a:sym typeface="Symbol" pitchFamily="18" charset="2"/>
            </a:endParaRPr>
          </a:p>
        </p:txBody>
      </p:sp>
      <p:sp>
        <p:nvSpPr>
          <p:cNvPr id="15411" name="Rectangle 56"/>
          <p:cNvSpPr>
            <a:spLocks noChangeArrowheads="1"/>
          </p:cNvSpPr>
          <p:nvPr/>
        </p:nvSpPr>
        <p:spPr bwMode="auto">
          <a:xfrm>
            <a:off x="3023128" y="5000628"/>
            <a:ext cx="2348445" cy="646321"/>
          </a:xfrm>
          <a:prstGeom prst="rect">
            <a:avLst/>
          </a:prstGeom>
          <a:noFill/>
          <a:ln w="9525">
            <a:noFill/>
            <a:miter lim="800000"/>
            <a:headEnd/>
            <a:tailEnd/>
          </a:ln>
        </p:spPr>
        <p:txBody>
          <a:bodyPr wrap="none" lIns="91431" tIns="45715" rIns="91431" bIns="45715">
            <a:spAutoFit/>
          </a:bodyPr>
          <a:lstStyle/>
          <a:p>
            <a:r>
              <a:rPr lang="pt-BR" sz="1800">
                <a:latin typeface="Calibri" charset="0"/>
                <a:ea typeface="Calibri" charset="0"/>
                <a:cs typeface="Calibri" charset="0"/>
              </a:rPr>
              <a:t>Vectors</a:t>
            </a:r>
            <a:r>
              <a:rPr lang="pt-BR" sz="1800" dirty="0">
                <a:latin typeface="Calibri" charset="0"/>
                <a:ea typeface="Calibri" charset="0"/>
                <a:cs typeface="Calibri" charset="0"/>
              </a:rPr>
              <a:t> </a:t>
            </a:r>
            <a:r>
              <a:rPr lang="pt-BR" sz="1800" dirty="0" err="1">
                <a:latin typeface="Calibri" charset="0"/>
                <a:ea typeface="Calibri" charset="0"/>
                <a:cs typeface="Calibri" charset="0"/>
              </a:rPr>
              <a:t>represent</a:t>
            </a:r>
            <a:r>
              <a:rPr lang="pt-BR" sz="1800" dirty="0">
                <a:latin typeface="Calibri" charset="0"/>
                <a:ea typeface="Calibri" charset="0"/>
                <a:cs typeface="Calibri" charset="0"/>
              </a:rPr>
              <a:t> </a:t>
            </a:r>
          </a:p>
          <a:p>
            <a:r>
              <a:rPr lang="pt-BR" sz="1800" dirty="0" err="1">
                <a:latin typeface="Calibri" charset="0"/>
                <a:ea typeface="Calibri" charset="0"/>
                <a:cs typeface="Calibri" charset="0"/>
              </a:rPr>
              <a:t>terms</a:t>
            </a:r>
            <a:r>
              <a:rPr lang="pt-BR" sz="1800" dirty="0">
                <a:latin typeface="Calibri" charset="0"/>
                <a:ea typeface="Calibri" charset="0"/>
                <a:cs typeface="Calibri" charset="0"/>
              </a:rPr>
              <a:t> in </a:t>
            </a:r>
            <a:r>
              <a:rPr lang="pt-BR" sz="1800" dirty="0" err="1">
                <a:latin typeface="Calibri" charset="0"/>
                <a:ea typeface="Calibri" charset="0"/>
                <a:cs typeface="Calibri" charset="0"/>
              </a:rPr>
              <a:t>concept</a:t>
            </a:r>
            <a:r>
              <a:rPr lang="pt-BR" sz="1800" dirty="0">
                <a:latin typeface="Calibri" charset="0"/>
                <a:ea typeface="Calibri" charset="0"/>
                <a:cs typeface="Calibri" charset="0"/>
              </a:rPr>
              <a:t> </a:t>
            </a:r>
            <a:r>
              <a:rPr lang="pt-BR" sz="1800" dirty="0" err="1">
                <a:latin typeface="Calibri" charset="0"/>
                <a:ea typeface="Calibri" charset="0"/>
                <a:cs typeface="Calibri" charset="0"/>
              </a:rPr>
              <a:t>space</a:t>
            </a:r>
            <a:endParaRPr lang="fr-CH" sz="1800" dirty="0">
              <a:latin typeface="Calibri" charset="0"/>
              <a:ea typeface="Calibri" charset="0"/>
              <a:cs typeface="Calibri" charset="0"/>
            </a:endParaRPr>
          </a:p>
        </p:txBody>
      </p:sp>
      <p:cxnSp>
        <p:nvCxnSpPr>
          <p:cNvPr id="4" name="Straight Connector 3"/>
          <p:cNvCxnSpPr/>
          <p:nvPr/>
        </p:nvCxnSpPr>
        <p:spPr bwMode="auto">
          <a:xfrm flipH="1">
            <a:off x="1780305" y="1844824"/>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H="1">
            <a:off x="2112650" y="1844824"/>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5" name="Rectangle 4"/>
          <p:cNvSpPr/>
          <p:nvPr/>
        </p:nvSpPr>
        <p:spPr bwMode="auto">
          <a:xfrm>
            <a:off x="1920613" y="1758010"/>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nvGrpSpPr>
          <p:cNvPr id="6" name="Group 5"/>
          <p:cNvGrpSpPr/>
          <p:nvPr/>
        </p:nvGrpSpPr>
        <p:grpSpPr>
          <a:xfrm>
            <a:off x="1713837" y="4710338"/>
            <a:ext cx="465282" cy="461665"/>
            <a:chOff x="1856656" y="4710336"/>
            <a:chExt cx="504056" cy="461665"/>
          </a:xfrm>
        </p:grpSpPr>
        <p:cxnSp>
          <p:nvCxnSpPr>
            <p:cNvPr id="59" name="Straight Connector 58"/>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61" name="Rectangle 60"/>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cxnSp>
        <p:nvCxnSpPr>
          <p:cNvPr id="62" name="Straight Connector 61"/>
          <p:cNvCxnSpPr/>
          <p:nvPr/>
        </p:nvCxnSpPr>
        <p:spPr bwMode="auto">
          <a:xfrm flipH="1">
            <a:off x="6964881" y="2708920"/>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flipH="1">
            <a:off x="7297226" y="2708920"/>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64" name="Rectangle 63"/>
          <p:cNvSpPr/>
          <p:nvPr/>
        </p:nvSpPr>
        <p:spPr bwMode="auto">
          <a:xfrm>
            <a:off x="7105189" y="2622106"/>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cxnSp>
        <p:nvCxnSpPr>
          <p:cNvPr id="65" name="Straight Connector 64"/>
          <p:cNvCxnSpPr/>
          <p:nvPr/>
        </p:nvCxnSpPr>
        <p:spPr bwMode="auto">
          <a:xfrm flipH="1">
            <a:off x="6898412" y="3861048"/>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flipH="1">
            <a:off x="7230757" y="3861048"/>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67" name="Rectangle 66"/>
          <p:cNvSpPr/>
          <p:nvPr/>
        </p:nvSpPr>
        <p:spPr bwMode="auto">
          <a:xfrm>
            <a:off x="7038720" y="3774234"/>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379526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40"/>
          <p:cNvCxnSpPr>
            <a:cxnSpLocks noChangeShapeType="1"/>
          </p:cNvCxnSpPr>
          <p:nvPr/>
        </p:nvCxnSpPr>
        <p:spPr bwMode="auto">
          <a:xfrm flipV="1">
            <a:off x="4237113" y="2204865"/>
            <a:ext cx="6276" cy="2582585"/>
          </a:xfrm>
          <a:prstGeom prst="straightConnector1">
            <a:avLst/>
          </a:prstGeom>
          <a:noFill/>
          <a:ln w="9525" algn="ctr">
            <a:solidFill>
              <a:schemeClr val="tx1"/>
            </a:solidFill>
            <a:round/>
            <a:headEnd type="arrow" w="med" len="med"/>
            <a:tailEnd type="arrow" w="med" len="med"/>
          </a:ln>
        </p:spPr>
      </p:cxnSp>
      <p:cxnSp>
        <p:nvCxnSpPr>
          <p:cNvPr id="77" name="Straight Arrow Connector 34"/>
          <p:cNvCxnSpPr>
            <a:cxnSpLocks noChangeShapeType="1"/>
          </p:cNvCxnSpPr>
          <p:nvPr/>
        </p:nvCxnSpPr>
        <p:spPr bwMode="auto">
          <a:xfrm flipV="1">
            <a:off x="6716966" y="3448896"/>
            <a:ext cx="879371" cy="8681"/>
          </a:xfrm>
          <a:prstGeom prst="straightConnector1">
            <a:avLst/>
          </a:prstGeom>
          <a:noFill/>
          <a:ln w="9525" algn="ctr">
            <a:solidFill>
              <a:schemeClr val="tx1"/>
            </a:solidFill>
            <a:round/>
            <a:headEnd type="arrow" w="med" len="med"/>
            <a:tailEnd type="arrow" w="med" len="med"/>
          </a:ln>
        </p:spPr>
      </p:cxnSp>
      <p:sp>
        <p:nvSpPr>
          <p:cNvPr id="15362" name="Rectangle 2"/>
          <p:cNvSpPr>
            <a:spLocks noGrp="1" noChangeArrowheads="1"/>
          </p:cNvSpPr>
          <p:nvPr>
            <p:ph type="title"/>
          </p:nvPr>
        </p:nvSpPr>
        <p:spPr/>
        <p:txBody>
          <a:bodyPr/>
          <a:lstStyle/>
          <a:p>
            <a:r>
              <a:rPr lang="fr-CH" dirty="0"/>
              <a:t>Illustration of SVD – Another Perspective</a:t>
            </a:r>
            <a:endParaRPr lang="en-GB" dirty="0"/>
          </a:p>
        </p:txBody>
      </p:sp>
      <p:sp>
        <p:nvSpPr>
          <p:cNvPr id="15363" name="Rectangle 3"/>
          <p:cNvSpPr>
            <a:spLocks noChangeArrowheads="1"/>
          </p:cNvSpPr>
          <p:nvPr/>
        </p:nvSpPr>
        <p:spPr bwMode="auto">
          <a:xfrm>
            <a:off x="3657600" y="1981200"/>
            <a:ext cx="1143000" cy="2971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64" name="Rectangle 4"/>
          <p:cNvSpPr>
            <a:spLocks noChangeArrowheads="1"/>
          </p:cNvSpPr>
          <p:nvPr/>
        </p:nvSpPr>
        <p:spPr bwMode="auto">
          <a:xfrm>
            <a:off x="5105400" y="2895601"/>
            <a:ext cx="1143000" cy="1066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65" name="Rectangle 5"/>
          <p:cNvSpPr>
            <a:spLocks noChangeArrowheads="1"/>
          </p:cNvSpPr>
          <p:nvPr/>
        </p:nvSpPr>
        <p:spPr bwMode="auto">
          <a:xfrm>
            <a:off x="6553200" y="2895601"/>
            <a:ext cx="1143000" cy="1066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66" name="Rectangle 6"/>
          <p:cNvSpPr>
            <a:spLocks noChangeArrowheads="1"/>
          </p:cNvSpPr>
          <p:nvPr/>
        </p:nvSpPr>
        <p:spPr bwMode="auto">
          <a:xfrm>
            <a:off x="4805552" y="3298826"/>
            <a:ext cx="279025"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a:t>
            </a:r>
          </a:p>
        </p:txBody>
      </p:sp>
      <p:sp>
        <p:nvSpPr>
          <p:cNvPr id="15367" name="Rectangle 7"/>
          <p:cNvSpPr>
            <a:spLocks noChangeArrowheads="1"/>
          </p:cNvSpPr>
          <p:nvPr/>
        </p:nvSpPr>
        <p:spPr bwMode="auto">
          <a:xfrm>
            <a:off x="6269226" y="3298826"/>
            <a:ext cx="279025"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a:t>
            </a:r>
          </a:p>
        </p:txBody>
      </p:sp>
      <p:sp>
        <p:nvSpPr>
          <p:cNvPr id="15368" name="Rectangle 8"/>
          <p:cNvSpPr>
            <a:spLocks noChangeArrowheads="1"/>
          </p:cNvSpPr>
          <p:nvPr/>
        </p:nvSpPr>
        <p:spPr bwMode="auto">
          <a:xfrm>
            <a:off x="2942481" y="3300413"/>
            <a:ext cx="287240"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a:t>
            </a:r>
          </a:p>
        </p:txBody>
      </p:sp>
      <p:sp>
        <p:nvSpPr>
          <p:cNvPr id="15369" name="Rectangle 9"/>
          <p:cNvSpPr>
            <a:spLocks noChangeArrowheads="1"/>
          </p:cNvSpPr>
          <p:nvPr/>
        </p:nvSpPr>
        <p:spPr bwMode="auto">
          <a:xfrm>
            <a:off x="1752600" y="3276602"/>
            <a:ext cx="400050" cy="338544"/>
          </a:xfrm>
          <a:prstGeom prst="rect">
            <a:avLst/>
          </a:prstGeom>
          <a:noFill/>
          <a:ln w="9525">
            <a:noFill/>
            <a:miter lim="800000"/>
            <a:headEnd/>
            <a:tailEnd/>
          </a:ln>
        </p:spPr>
        <p:txBody>
          <a:bodyPr lIns="91431" tIns="45715" rIns="91431" bIns="45715">
            <a:spAutoFit/>
          </a:bodyPr>
          <a:lstStyle/>
          <a:p>
            <a:r>
              <a:rPr lang="en-GB" sz="1600" b="1">
                <a:latin typeface="Calibri" charset="0"/>
                <a:ea typeface="Calibri" charset="0"/>
                <a:cs typeface="Calibri" charset="0"/>
                <a:sym typeface="Symbol" pitchFamily="18" charset="2"/>
              </a:rPr>
              <a:t>M</a:t>
            </a:r>
          </a:p>
        </p:txBody>
      </p:sp>
      <p:sp>
        <p:nvSpPr>
          <p:cNvPr id="15370" name="Rectangle 11"/>
          <p:cNvSpPr>
            <a:spLocks noChangeArrowheads="1"/>
          </p:cNvSpPr>
          <p:nvPr/>
        </p:nvSpPr>
        <p:spPr bwMode="auto">
          <a:xfrm>
            <a:off x="5524574" y="3300413"/>
            <a:ext cx="282430"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S</a:t>
            </a:r>
          </a:p>
        </p:txBody>
      </p:sp>
      <p:sp>
        <p:nvSpPr>
          <p:cNvPr id="15371" name="Line 13"/>
          <p:cNvSpPr>
            <a:spLocks noChangeShapeType="1"/>
          </p:cNvSpPr>
          <p:nvPr/>
        </p:nvSpPr>
        <p:spPr bwMode="auto">
          <a:xfrm>
            <a:off x="5105400" y="2895601"/>
            <a:ext cx="1143000" cy="1066800"/>
          </a:xfrm>
          <a:prstGeom prst="line">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72" name="Rectangle 14"/>
          <p:cNvSpPr>
            <a:spLocks noChangeArrowheads="1"/>
          </p:cNvSpPr>
          <p:nvPr/>
        </p:nvSpPr>
        <p:spPr bwMode="auto">
          <a:xfrm>
            <a:off x="1447800" y="1981200"/>
            <a:ext cx="1143000" cy="2971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73" name="Rectangle 15"/>
          <p:cNvSpPr>
            <a:spLocks noChangeArrowheads="1"/>
          </p:cNvSpPr>
          <p:nvPr/>
        </p:nvSpPr>
        <p:spPr bwMode="auto">
          <a:xfrm>
            <a:off x="1823128" y="5572127"/>
            <a:ext cx="649519"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m x n</a:t>
            </a:r>
          </a:p>
        </p:txBody>
      </p:sp>
      <p:sp>
        <p:nvSpPr>
          <p:cNvPr id="15374" name="Rectangle 16"/>
          <p:cNvSpPr>
            <a:spLocks noChangeArrowheads="1"/>
          </p:cNvSpPr>
          <p:nvPr/>
        </p:nvSpPr>
        <p:spPr bwMode="auto">
          <a:xfrm>
            <a:off x="3868801" y="5572127"/>
            <a:ext cx="612649"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m x r</a:t>
            </a:r>
          </a:p>
        </p:txBody>
      </p:sp>
      <p:sp>
        <p:nvSpPr>
          <p:cNvPr id="15375" name="Rectangle 17"/>
          <p:cNvSpPr>
            <a:spLocks noChangeArrowheads="1"/>
          </p:cNvSpPr>
          <p:nvPr/>
        </p:nvSpPr>
        <p:spPr bwMode="auto">
          <a:xfrm>
            <a:off x="5487706" y="5572127"/>
            <a:ext cx="519676"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r x r</a:t>
            </a:r>
          </a:p>
        </p:txBody>
      </p:sp>
      <p:sp>
        <p:nvSpPr>
          <p:cNvPr id="15376" name="Rectangle 18"/>
          <p:cNvSpPr>
            <a:spLocks noChangeArrowheads="1"/>
          </p:cNvSpPr>
          <p:nvPr/>
        </p:nvSpPr>
        <p:spPr bwMode="auto">
          <a:xfrm>
            <a:off x="6761498" y="5572127"/>
            <a:ext cx="556544"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sym typeface="Symbol" pitchFamily="18" charset="2"/>
              </a:rPr>
              <a:t>r x n</a:t>
            </a:r>
          </a:p>
        </p:txBody>
      </p:sp>
      <p:sp>
        <p:nvSpPr>
          <p:cNvPr id="15377" name="Rectangle 19"/>
          <p:cNvSpPr>
            <a:spLocks noChangeArrowheads="1"/>
          </p:cNvSpPr>
          <p:nvPr/>
        </p:nvSpPr>
        <p:spPr bwMode="auto">
          <a:xfrm>
            <a:off x="6441685" y="6103938"/>
            <a:ext cx="1691471" cy="369322"/>
          </a:xfrm>
          <a:prstGeom prst="rect">
            <a:avLst/>
          </a:prstGeom>
          <a:noFill/>
          <a:ln w="9525">
            <a:noFill/>
            <a:miter lim="800000"/>
            <a:headEnd/>
            <a:tailEnd/>
          </a:ln>
        </p:spPr>
        <p:txBody>
          <a:bodyPr wrap="none" lIns="91431" tIns="45715" rIns="91431" bIns="45715">
            <a:spAutoFit/>
          </a:bodyPr>
          <a:lstStyle/>
          <a:p>
            <a:r>
              <a:rPr lang="en-GB" sz="1800" b="1">
                <a:latin typeface="Calibri" charset="0"/>
                <a:ea typeface="Calibri" charset="0"/>
                <a:cs typeface="Calibri" charset="0"/>
                <a:sym typeface="Symbol" pitchFamily="18" charset="2"/>
              </a:rPr>
              <a:t>Assuming m ≤ n</a:t>
            </a:r>
          </a:p>
        </p:txBody>
      </p:sp>
      <p:sp>
        <p:nvSpPr>
          <p:cNvPr id="15378" name="AutoShape 20"/>
          <p:cNvSpPr>
            <a:spLocks/>
          </p:cNvSpPr>
          <p:nvPr/>
        </p:nvSpPr>
        <p:spPr bwMode="auto">
          <a:xfrm>
            <a:off x="849314" y="1966913"/>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79" name="Rectangle 21"/>
          <p:cNvSpPr>
            <a:spLocks noChangeArrowheads="1"/>
          </p:cNvSpPr>
          <p:nvPr/>
        </p:nvSpPr>
        <p:spPr bwMode="auto">
          <a:xfrm>
            <a:off x="403759" y="3213101"/>
            <a:ext cx="351360"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rPr>
              <a:t>m</a:t>
            </a:r>
            <a:endParaRPr lang="en-GB" sz="1600" b="1" baseline="30000">
              <a:latin typeface="Calibri" charset="0"/>
              <a:ea typeface="Calibri" charset="0"/>
              <a:cs typeface="Calibri" charset="0"/>
            </a:endParaRPr>
          </a:p>
        </p:txBody>
      </p:sp>
      <p:sp>
        <p:nvSpPr>
          <p:cNvPr id="15380" name="AutoShape 22"/>
          <p:cNvSpPr>
            <a:spLocks/>
          </p:cNvSpPr>
          <p:nvPr/>
        </p:nvSpPr>
        <p:spPr bwMode="auto">
          <a:xfrm rot="5400000">
            <a:off x="4067969"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81" name="Rectangle 23"/>
          <p:cNvSpPr>
            <a:spLocks noChangeArrowheads="1"/>
          </p:cNvSpPr>
          <p:nvPr/>
        </p:nvSpPr>
        <p:spPr bwMode="auto">
          <a:xfrm>
            <a:off x="4150035" y="1125538"/>
            <a:ext cx="264497"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382" name="AutoShape 24"/>
          <p:cNvSpPr>
            <a:spLocks/>
          </p:cNvSpPr>
          <p:nvPr/>
        </p:nvSpPr>
        <p:spPr bwMode="auto">
          <a:xfrm rot="5400000">
            <a:off x="1835944"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83" name="Rectangle 25"/>
          <p:cNvSpPr>
            <a:spLocks noChangeArrowheads="1"/>
          </p:cNvSpPr>
          <p:nvPr/>
        </p:nvSpPr>
        <p:spPr bwMode="auto">
          <a:xfrm>
            <a:off x="1902630" y="1125538"/>
            <a:ext cx="295254"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rPr>
              <a:t>n</a:t>
            </a:r>
            <a:endParaRPr lang="en-GB" sz="1600" b="1" baseline="30000">
              <a:latin typeface="Calibri" charset="0"/>
              <a:ea typeface="Calibri" charset="0"/>
              <a:cs typeface="Calibri" charset="0"/>
            </a:endParaRPr>
          </a:p>
        </p:txBody>
      </p:sp>
      <p:sp>
        <p:nvSpPr>
          <p:cNvPr id="15384" name="AutoShape 26"/>
          <p:cNvSpPr>
            <a:spLocks/>
          </p:cNvSpPr>
          <p:nvPr/>
        </p:nvSpPr>
        <p:spPr bwMode="auto">
          <a:xfrm rot="10800000">
            <a:off x="7885114" y="292417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85" name="AutoShape 28"/>
          <p:cNvSpPr>
            <a:spLocks/>
          </p:cNvSpPr>
          <p:nvPr/>
        </p:nvSpPr>
        <p:spPr bwMode="auto">
          <a:xfrm rot="5400000">
            <a:off x="5507834" y="1916907"/>
            <a:ext cx="360363"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sp>
        <p:nvSpPr>
          <p:cNvPr id="15386" name="Rectangle 29"/>
          <p:cNvSpPr>
            <a:spLocks noChangeArrowheads="1"/>
          </p:cNvSpPr>
          <p:nvPr/>
        </p:nvSpPr>
        <p:spPr bwMode="auto">
          <a:xfrm>
            <a:off x="5589898" y="1917701"/>
            <a:ext cx="264497" cy="338544"/>
          </a:xfrm>
          <a:prstGeom prst="rect">
            <a:avLst/>
          </a:prstGeom>
          <a:noFill/>
          <a:ln w="9525">
            <a:noFill/>
            <a:miter lim="800000"/>
            <a:headEnd/>
            <a:tailEnd/>
          </a:ln>
        </p:spPr>
        <p:txBody>
          <a:bodyPr wrap="none" lIns="91431" tIns="45715" rIns="91431" bIns="45715">
            <a:spAutoFit/>
          </a:bodyPr>
          <a:lstStyle/>
          <a:p>
            <a:r>
              <a:rPr lang="en-GB"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387" name="AutoShape 30"/>
          <p:cNvSpPr>
            <a:spLocks/>
          </p:cNvSpPr>
          <p:nvPr/>
        </p:nvSpPr>
        <p:spPr bwMode="auto">
          <a:xfrm rot="5400000">
            <a:off x="6947695" y="1915320"/>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en-GB" sz="1600">
              <a:latin typeface="Calibri" charset="0"/>
              <a:ea typeface="Calibri" charset="0"/>
              <a:cs typeface="Calibri" charset="0"/>
            </a:endParaRPr>
          </a:p>
        </p:txBody>
      </p:sp>
      <p:grpSp>
        <p:nvGrpSpPr>
          <p:cNvPr id="2" name="Group 32"/>
          <p:cNvGrpSpPr>
            <a:grpSpLocks/>
          </p:cNvGrpSpPr>
          <p:nvPr/>
        </p:nvGrpSpPr>
        <p:grpSpPr bwMode="auto">
          <a:xfrm>
            <a:off x="7013578" y="1916117"/>
            <a:ext cx="1612901" cy="1706563"/>
            <a:chOff x="4418" y="1207"/>
            <a:chExt cx="1016" cy="1075"/>
          </a:xfrm>
        </p:grpSpPr>
        <p:sp>
          <p:nvSpPr>
            <p:cNvPr id="15412" name="Rectangle 27"/>
            <p:cNvSpPr>
              <a:spLocks noChangeArrowheads="1"/>
            </p:cNvSpPr>
            <p:nvPr/>
          </p:nvSpPr>
          <p:spPr bwMode="auto">
            <a:xfrm>
              <a:off x="5267" y="2069"/>
              <a:ext cx="167" cy="213"/>
            </a:xfrm>
            <a:prstGeom prst="rect">
              <a:avLst/>
            </a:prstGeom>
            <a:noFill/>
            <a:ln w="9525">
              <a:noFill/>
              <a:miter lim="800000"/>
              <a:headEnd/>
              <a:tailEnd/>
            </a:ln>
          </p:spPr>
          <p:txBody>
            <a:bodyPr wrap="none">
              <a:spAutoFit/>
            </a:bodyPr>
            <a:lstStyle/>
            <a:p>
              <a:r>
                <a:rPr lang="en-GB" sz="1600" b="1">
                  <a:latin typeface="Calibri" charset="0"/>
                  <a:ea typeface="Calibri" charset="0"/>
                  <a:cs typeface="Calibri" charset="0"/>
                </a:rPr>
                <a:t>r</a:t>
              </a:r>
              <a:endParaRPr lang="en-GB" sz="1600" b="1" baseline="30000">
                <a:latin typeface="Calibri" charset="0"/>
                <a:ea typeface="Calibri" charset="0"/>
                <a:cs typeface="Calibri" charset="0"/>
              </a:endParaRPr>
            </a:p>
          </p:txBody>
        </p:sp>
        <p:sp>
          <p:nvSpPr>
            <p:cNvPr id="15413" name="Rectangle 31"/>
            <p:cNvSpPr>
              <a:spLocks noChangeArrowheads="1"/>
            </p:cNvSpPr>
            <p:nvPr/>
          </p:nvSpPr>
          <p:spPr bwMode="auto">
            <a:xfrm>
              <a:off x="4418" y="1207"/>
              <a:ext cx="186" cy="213"/>
            </a:xfrm>
            <a:prstGeom prst="rect">
              <a:avLst/>
            </a:prstGeom>
            <a:noFill/>
            <a:ln w="9525">
              <a:noFill/>
              <a:miter lim="800000"/>
              <a:headEnd/>
              <a:tailEnd/>
            </a:ln>
          </p:spPr>
          <p:txBody>
            <a:bodyPr wrap="none">
              <a:spAutoFit/>
            </a:bodyPr>
            <a:lstStyle/>
            <a:p>
              <a:r>
                <a:rPr lang="en-GB" sz="1600" b="1">
                  <a:latin typeface="Calibri" charset="0"/>
                  <a:ea typeface="Calibri" charset="0"/>
                  <a:cs typeface="Calibri" charset="0"/>
                </a:rPr>
                <a:t>n</a:t>
              </a:r>
              <a:endParaRPr lang="en-GB" sz="1600" b="1" baseline="30000">
                <a:latin typeface="Calibri" charset="0"/>
                <a:ea typeface="Calibri" charset="0"/>
                <a:cs typeface="Calibri" charset="0"/>
              </a:endParaRPr>
            </a:p>
          </p:txBody>
        </p:sp>
      </p:grpSp>
      <p:sp>
        <p:nvSpPr>
          <p:cNvPr id="15389" name="Footer Placeholder 32"/>
          <p:cNvSpPr>
            <a:spLocks noGrp="1"/>
          </p:cNvSpPr>
          <p:nvPr>
            <p:ph type="ftr" sz="quarter" idx="10"/>
          </p:nvPr>
        </p:nvSpPr>
        <p:spPr>
          <a:noFill/>
        </p:spPr>
        <p:txBody>
          <a:bodyPr/>
          <a:lstStyle/>
          <a:p>
            <a:r>
              <a:rPr lang="en-GB">
                <a:latin typeface="Verdana" pitchFamily="34" charset="0"/>
              </a:rPr>
              <a:t>©2021, Karl Aberer, EPFL-IC, Laboratoire de systèmes d'informations répartis </a:t>
            </a:r>
          </a:p>
        </p:txBody>
      </p:sp>
      <p:cxnSp>
        <p:nvCxnSpPr>
          <p:cNvPr id="15390" name="Straight Arrow Connector 34"/>
          <p:cNvCxnSpPr>
            <a:cxnSpLocks noChangeShapeType="1"/>
          </p:cNvCxnSpPr>
          <p:nvPr/>
        </p:nvCxnSpPr>
        <p:spPr bwMode="auto">
          <a:xfrm flipV="1">
            <a:off x="6716714" y="2991696"/>
            <a:ext cx="879371" cy="8681"/>
          </a:xfrm>
          <a:prstGeom prst="straightConnector1">
            <a:avLst/>
          </a:prstGeom>
          <a:noFill/>
          <a:ln w="9525" algn="ctr">
            <a:solidFill>
              <a:schemeClr val="tx1"/>
            </a:solidFill>
            <a:round/>
            <a:headEnd type="arrow" w="med" len="med"/>
            <a:tailEnd type="arrow" w="med" len="med"/>
          </a:ln>
        </p:spPr>
      </p:cxnSp>
      <p:sp>
        <p:nvSpPr>
          <p:cNvPr id="15395" name="Rectangle 12"/>
          <p:cNvSpPr>
            <a:spLocks noChangeArrowheads="1"/>
          </p:cNvSpPr>
          <p:nvPr/>
        </p:nvSpPr>
        <p:spPr bwMode="auto">
          <a:xfrm>
            <a:off x="6929438" y="3286127"/>
            <a:ext cx="500062" cy="338544"/>
          </a:xfrm>
          <a:prstGeom prst="rect">
            <a:avLst/>
          </a:prstGeom>
          <a:solidFill>
            <a:schemeClr val="bg1"/>
          </a:solidFill>
          <a:ln w="9525">
            <a:noFill/>
            <a:miter lim="800000"/>
            <a:headEnd/>
            <a:tailEnd/>
          </a:ln>
        </p:spPr>
        <p:txBody>
          <a:bodyPr lIns="91431" tIns="45715" rIns="91431" bIns="45715">
            <a:spAutoFit/>
          </a:bodyPr>
          <a:lstStyle/>
          <a:p>
            <a:r>
              <a:rPr lang="en-GB" sz="1600" b="1">
                <a:latin typeface="Calibri" charset="0"/>
                <a:ea typeface="Calibri" charset="0"/>
                <a:cs typeface="Calibri" charset="0"/>
              </a:rPr>
              <a:t>D</a:t>
            </a:r>
            <a:r>
              <a:rPr lang="en-GB" sz="1600" b="1" baseline="30000">
                <a:latin typeface="Calibri" charset="0"/>
                <a:ea typeface="Calibri" charset="0"/>
                <a:cs typeface="Calibri" charset="0"/>
              </a:rPr>
              <a:t>t</a:t>
            </a:r>
          </a:p>
        </p:txBody>
      </p:sp>
      <p:sp>
        <p:nvSpPr>
          <p:cNvPr id="15396" name="Rectangle 39"/>
          <p:cNvSpPr>
            <a:spLocks noChangeArrowheads="1"/>
          </p:cNvSpPr>
          <p:nvPr/>
        </p:nvSpPr>
        <p:spPr bwMode="auto">
          <a:xfrm>
            <a:off x="5752645" y="4163806"/>
            <a:ext cx="2853647" cy="646321"/>
          </a:xfrm>
          <a:prstGeom prst="rect">
            <a:avLst/>
          </a:prstGeom>
          <a:noFill/>
          <a:ln w="9525">
            <a:noFill/>
            <a:miter lim="800000"/>
            <a:headEnd/>
            <a:tailEnd/>
          </a:ln>
        </p:spPr>
        <p:txBody>
          <a:bodyPr wrap="none" lIns="91431" tIns="45715" rIns="91431" bIns="45715">
            <a:spAutoFit/>
          </a:bodyPr>
          <a:lstStyle/>
          <a:p>
            <a:r>
              <a:rPr lang="en-GB" sz="1800">
                <a:latin typeface="Calibri" charset="0"/>
                <a:ea typeface="Calibri" charset="0"/>
                <a:cs typeface="Calibri" charset="0"/>
              </a:rPr>
              <a:t>Vectors represent </a:t>
            </a:r>
          </a:p>
          <a:p>
            <a:r>
              <a:rPr lang="en-GB" sz="1800" dirty="0">
                <a:latin typeface="Calibri" charset="0"/>
                <a:ea typeface="Calibri" charset="0"/>
                <a:cs typeface="Calibri" charset="0"/>
              </a:rPr>
              <a:t>concepts in document space</a:t>
            </a:r>
          </a:p>
        </p:txBody>
      </p:sp>
      <p:cxnSp>
        <p:nvCxnSpPr>
          <p:cNvPr id="15397" name="Straight Arrow Connector 40"/>
          <p:cNvCxnSpPr>
            <a:cxnSpLocks noChangeShapeType="1"/>
          </p:cNvCxnSpPr>
          <p:nvPr/>
        </p:nvCxnSpPr>
        <p:spPr bwMode="auto">
          <a:xfrm flipV="1">
            <a:off x="3779913" y="2204865"/>
            <a:ext cx="6276" cy="2582585"/>
          </a:xfrm>
          <a:prstGeom prst="straightConnector1">
            <a:avLst/>
          </a:prstGeom>
          <a:noFill/>
          <a:ln w="9525" algn="ctr">
            <a:solidFill>
              <a:schemeClr val="tx1"/>
            </a:solidFill>
            <a:round/>
            <a:headEnd type="arrow" w="med" len="med"/>
            <a:tailEnd type="arrow" w="med" len="med"/>
          </a:ln>
        </p:spPr>
      </p:cxnSp>
      <p:sp>
        <p:nvSpPr>
          <p:cNvPr id="15410" name="Rectangle 10"/>
          <p:cNvSpPr>
            <a:spLocks noChangeArrowheads="1"/>
          </p:cNvSpPr>
          <p:nvPr/>
        </p:nvSpPr>
        <p:spPr bwMode="auto">
          <a:xfrm>
            <a:off x="4075113" y="3286125"/>
            <a:ext cx="323850" cy="338544"/>
          </a:xfrm>
          <a:prstGeom prst="rect">
            <a:avLst/>
          </a:prstGeom>
          <a:solidFill>
            <a:schemeClr val="bg1"/>
          </a:solidFill>
          <a:ln w="9525">
            <a:noFill/>
            <a:miter lim="800000"/>
            <a:headEnd/>
            <a:tailEnd/>
          </a:ln>
        </p:spPr>
        <p:txBody>
          <a:bodyPr lIns="91431" tIns="45715" rIns="91431" bIns="45715">
            <a:spAutoFit/>
          </a:bodyPr>
          <a:lstStyle/>
          <a:p>
            <a:r>
              <a:rPr lang="en-GB" sz="1600" b="1">
                <a:latin typeface="Calibri" charset="0"/>
                <a:ea typeface="Calibri" charset="0"/>
                <a:cs typeface="Calibri" charset="0"/>
                <a:sym typeface="Symbol" pitchFamily="18" charset="2"/>
              </a:rPr>
              <a:t>K</a:t>
            </a:r>
          </a:p>
        </p:txBody>
      </p:sp>
      <p:sp>
        <p:nvSpPr>
          <p:cNvPr id="15411" name="Rectangle 56"/>
          <p:cNvSpPr>
            <a:spLocks noChangeArrowheads="1"/>
          </p:cNvSpPr>
          <p:nvPr/>
        </p:nvSpPr>
        <p:spPr bwMode="auto">
          <a:xfrm>
            <a:off x="3023130" y="5000628"/>
            <a:ext cx="2348445" cy="646321"/>
          </a:xfrm>
          <a:prstGeom prst="rect">
            <a:avLst/>
          </a:prstGeom>
          <a:noFill/>
          <a:ln w="9525">
            <a:noFill/>
            <a:miter lim="800000"/>
            <a:headEnd/>
            <a:tailEnd/>
          </a:ln>
        </p:spPr>
        <p:txBody>
          <a:bodyPr wrap="none" lIns="91431" tIns="45715" rIns="91431" bIns="45715">
            <a:spAutoFit/>
          </a:bodyPr>
          <a:lstStyle/>
          <a:p>
            <a:r>
              <a:rPr lang="en-GB" sz="1800">
                <a:latin typeface="Calibri" charset="0"/>
                <a:ea typeface="Calibri" charset="0"/>
                <a:cs typeface="Calibri" charset="0"/>
              </a:rPr>
              <a:t>Vectors represent </a:t>
            </a:r>
          </a:p>
          <a:p>
            <a:r>
              <a:rPr lang="en-GB" sz="1800">
                <a:latin typeface="Calibri" charset="0"/>
                <a:ea typeface="Calibri" charset="0"/>
                <a:cs typeface="Calibri" charset="0"/>
              </a:rPr>
              <a:t>concepts in term space</a:t>
            </a:r>
          </a:p>
        </p:txBody>
      </p:sp>
      <p:cxnSp>
        <p:nvCxnSpPr>
          <p:cNvPr id="4" name="Straight Connector 3"/>
          <p:cNvCxnSpPr/>
          <p:nvPr/>
        </p:nvCxnSpPr>
        <p:spPr bwMode="auto">
          <a:xfrm flipH="1">
            <a:off x="1780305" y="1844824"/>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H="1">
            <a:off x="2112650" y="1844824"/>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5" name="Rectangle 4"/>
          <p:cNvSpPr/>
          <p:nvPr/>
        </p:nvSpPr>
        <p:spPr bwMode="auto">
          <a:xfrm>
            <a:off x="1920613" y="1758010"/>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charset="0"/>
              <a:ea typeface="Calibri" charset="0"/>
              <a:cs typeface="Calibri" charset="0"/>
            </a:endParaRPr>
          </a:p>
        </p:txBody>
      </p:sp>
      <p:grpSp>
        <p:nvGrpSpPr>
          <p:cNvPr id="6" name="Group 5"/>
          <p:cNvGrpSpPr/>
          <p:nvPr/>
        </p:nvGrpSpPr>
        <p:grpSpPr>
          <a:xfrm>
            <a:off x="1713837" y="4710338"/>
            <a:ext cx="465282" cy="461665"/>
            <a:chOff x="1856656" y="4710336"/>
            <a:chExt cx="504056" cy="461665"/>
          </a:xfrm>
        </p:grpSpPr>
        <p:cxnSp>
          <p:nvCxnSpPr>
            <p:cNvPr id="59" name="Straight Connector 58"/>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61" name="Rectangle 60"/>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charset="0"/>
                <a:ea typeface="Calibri" charset="0"/>
                <a:cs typeface="Calibri" charset="0"/>
              </a:endParaRPr>
            </a:p>
          </p:txBody>
        </p:sp>
      </p:grpSp>
      <p:cxnSp>
        <p:nvCxnSpPr>
          <p:cNvPr id="62" name="Straight Connector 61"/>
          <p:cNvCxnSpPr/>
          <p:nvPr/>
        </p:nvCxnSpPr>
        <p:spPr bwMode="auto">
          <a:xfrm flipH="1">
            <a:off x="6964881" y="2708920"/>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flipH="1">
            <a:off x="7297226" y="2708920"/>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64" name="Rectangle 63"/>
          <p:cNvSpPr/>
          <p:nvPr/>
        </p:nvSpPr>
        <p:spPr bwMode="auto">
          <a:xfrm>
            <a:off x="7105189" y="2622106"/>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charset="0"/>
              <a:ea typeface="Calibri" charset="0"/>
              <a:cs typeface="Calibri" charset="0"/>
            </a:endParaRPr>
          </a:p>
        </p:txBody>
      </p:sp>
      <p:cxnSp>
        <p:nvCxnSpPr>
          <p:cNvPr id="65" name="Straight Connector 64"/>
          <p:cNvCxnSpPr/>
          <p:nvPr/>
        </p:nvCxnSpPr>
        <p:spPr bwMode="auto">
          <a:xfrm flipH="1">
            <a:off x="6898412" y="3861048"/>
            <a:ext cx="132938" cy="288032"/>
          </a:xfrm>
          <a:prstGeom prst="line">
            <a:avLst/>
          </a:prstGeom>
          <a:no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flipH="1">
            <a:off x="7230757" y="3861048"/>
            <a:ext cx="132938" cy="288032"/>
          </a:xfrm>
          <a:prstGeom prst="line">
            <a:avLst/>
          </a:prstGeom>
          <a:noFill/>
          <a:ln w="9525" cap="flat" cmpd="sng" algn="ctr">
            <a:solidFill>
              <a:schemeClr val="tx1"/>
            </a:solidFill>
            <a:prstDash val="solid"/>
            <a:round/>
            <a:headEnd type="none" w="med" len="med"/>
            <a:tailEnd type="none" w="med" len="med"/>
          </a:ln>
          <a:effectLst/>
        </p:spPr>
      </p:cxnSp>
      <p:sp>
        <p:nvSpPr>
          <p:cNvPr id="67" name="Rectangle 66"/>
          <p:cNvSpPr/>
          <p:nvPr/>
        </p:nvSpPr>
        <p:spPr bwMode="auto">
          <a:xfrm>
            <a:off x="7038720" y="3774234"/>
            <a:ext cx="184666"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charset="0"/>
              <a:ea typeface="Calibri" charset="0"/>
              <a:cs typeface="Calibri" charset="0"/>
            </a:endParaRPr>
          </a:p>
        </p:txBody>
      </p:sp>
      <p:cxnSp>
        <p:nvCxnSpPr>
          <p:cNvPr id="68" name="Straight Arrow Connector 40"/>
          <p:cNvCxnSpPr>
            <a:cxnSpLocks noChangeShapeType="1"/>
          </p:cNvCxnSpPr>
          <p:nvPr/>
        </p:nvCxnSpPr>
        <p:spPr bwMode="auto">
          <a:xfrm flipV="1">
            <a:off x="3923928" y="2204865"/>
            <a:ext cx="6276" cy="2582585"/>
          </a:xfrm>
          <a:prstGeom prst="straightConnector1">
            <a:avLst/>
          </a:prstGeom>
          <a:noFill/>
          <a:ln w="9525" algn="ctr">
            <a:solidFill>
              <a:schemeClr val="tx1"/>
            </a:solidFill>
            <a:round/>
            <a:headEnd type="arrow" w="med" len="med"/>
            <a:tailEnd type="arrow" w="med" len="med"/>
          </a:ln>
        </p:spPr>
      </p:cxnSp>
      <p:cxnSp>
        <p:nvCxnSpPr>
          <p:cNvPr id="69" name="Straight Arrow Connector 40"/>
          <p:cNvCxnSpPr>
            <a:cxnSpLocks noChangeShapeType="1"/>
          </p:cNvCxnSpPr>
          <p:nvPr/>
        </p:nvCxnSpPr>
        <p:spPr bwMode="auto">
          <a:xfrm flipV="1">
            <a:off x="4084713" y="2204865"/>
            <a:ext cx="6276" cy="2582585"/>
          </a:xfrm>
          <a:prstGeom prst="straightConnector1">
            <a:avLst/>
          </a:prstGeom>
          <a:noFill/>
          <a:ln w="9525" algn="ctr">
            <a:solidFill>
              <a:schemeClr val="tx1"/>
            </a:solidFill>
            <a:round/>
            <a:headEnd type="arrow" w="med" len="med"/>
            <a:tailEnd type="arrow" w="med" len="med"/>
          </a:ln>
        </p:spPr>
      </p:cxnSp>
      <p:cxnSp>
        <p:nvCxnSpPr>
          <p:cNvPr id="71" name="Straight Arrow Connector 40"/>
          <p:cNvCxnSpPr>
            <a:cxnSpLocks noChangeShapeType="1"/>
          </p:cNvCxnSpPr>
          <p:nvPr/>
        </p:nvCxnSpPr>
        <p:spPr bwMode="auto">
          <a:xfrm flipV="1">
            <a:off x="4389513" y="2204865"/>
            <a:ext cx="6276" cy="2582585"/>
          </a:xfrm>
          <a:prstGeom prst="straightConnector1">
            <a:avLst/>
          </a:prstGeom>
          <a:noFill/>
          <a:ln w="9525" algn="ctr">
            <a:solidFill>
              <a:schemeClr val="tx1"/>
            </a:solidFill>
            <a:round/>
            <a:headEnd type="arrow" w="med" len="med"/>
            <a:tailEnd type="arrow" w="med" len="med"/>
          </a:ln>
        </p:spPr>
      </p:cxnSp>
      <p:cxnSp>
        <p:nvCxnSpPr>
          <p:cNvPr id="72" name="Straight Arrow Connector 40"/>
          <p:cNvCxnSpPr>
            <a:cxnSpLocks noChangeShapeType="1"/>
          </p:cNvCxnSpPr>
          <p:nvPr/>
        </p:nvCxnSpPr>
        <p:spPr bwMode="auto">
          <a:xfrm flipV="1">
            <a:off x="4541913" y="2204865"/>
            <a:ext cx="6276" cy="2582585"/>
          </a:xfrm>
          <a:prstGeom prst="straightConnector1">
            <a:avLst/>
          </a:prstGeom>
          <a:noFill/>
          <a:ln w="9525" algn="ctr">
            <a:solidFill>
              <a:schemeClr val="tx1"/>
            </a:solidFill>
            <a:round/>
            <a:headEnd type="arrow" w="med" len="med"/>
            <a:tailEnd type="arrow" w="med" len="med"/>
          </a:ln>
        </p:spPr>
      </p:cxnSp>
      <p:cxnSp>
        <p:nvCxnSpPr>
          <p:cNvPr id="73" name="Straight Arrow Connector 40"/>
          <p:cNvCxnSpPr>
            <a:cxnSpLocks noChangeShapeType="1"/>
          </p:cNvCxnSpPr>
          <p:nvPr/>
        </p:nvCxnSpPr>
        <p:spPr bwMode="auto">
          <a:xfrm flipV="1">
            <a:off x="4694313" y="2204865"/>
            <a:ext cx="6276" cy="2582585"/>
          </a:xfrm>
          <a:prstGeom prst="straightConnector1">
            <a:avLst/>
          </a:prstGeom>
          <a:noFill/>
          <a:ln w="9525" algn="ctr">
            <a:solidFill>
              <a:schemeClr val="tx1"/>
            </a:solidFill>
            <a:round/>
            <a:headEnd type="arrow" w="med" len="med"/>
            <a:tailEnd type="arrow" w="med" len="med"/>
          </a:ln>
        </p:spPr>
      </p:cxnSp>
      <p:cxnSp>
        <p:nvCxnSpPr>
          <p:cNvPr id="75" name="Straight Arrow Connector 34"/>
          <p:cNvCxnSpPr>
            <a:cxnSpLocks noChangeShapeType="1"/>
          </p:cNvCxnSpPr>
          <p:nvPr/>
        </p:nvCxnSpPr>
        <p:spPr bwMode="auto">
          <a:xfrm flipV="1">
            <a:off x="6716966" y="3144096"/>
            <a:ext cx="879371" cy="8681"/>
          </a:xfrm>
          <a:prstGeom prst="straightConnector1">
            <a:avLst/>
          </a:prstGeom>
          <a:noFill/>
          <a:ln w="9525" algn="ctr">
            <a:solidFill>
              <a:schemeClr val="tx1"/>
            </a:solidFill>
            <a:round/>
            <a:headEnd type="arrow" w="med" len="med"/>
            <a:tailEnd type="arrow" w="med" len="med"/>
          </a:ln>
        </p:spPr>
      </p:cxnSp>
      <p:cxnSp>
        <p:nvCxnSpPr>
          <p:cNvPr id="76" name="Straight Arrow Connector 34"/>
          <p:cNvCxnSpPr>
            <a:cxnSpLocks noChangeShapeType="1"/>
          </p:cNvCxnSpPr>
          <p:nvPr/>
        </p:nvCxnSpPr>
        <p:spPr bwMode="auto">
          <a:xfrm flipV="1">
            <a:off x="6716966" y="3296496"/>
            <a:ext cx="879371" cy="8681"/>
          </a:xfrm>
          <a:prstGeom prst="straightConnector1">
            <a:avLst/>
          </a:prstGeom>
          <a:noFill/>
          <a:ln w="9525" algn="ctr">
            <a:solidFill>
              <a:schemeClr val="tx1"/>
            </a:solidFill>
            <a:round/>
            <a:headEnd type="arrow" w="med" len="med"/>
            <a:tailEnd type="arrow" w="med" len="med"/>
          </a:ln>
        </p:spPr>
      </p:cxnSp>
      <p:cxnSp>
        <p:nvCxnSpPr>
          <p:cNvPr id="78" name="Straight Arrow Connector 34"/>
          <p:cNvCxnSpPr>
            <a:cxnSpLocks noChangeShapeType="1"/>
          </p:cNvCxnSpPr>
          <p:nvPr/>
        </p:nvCxnSpPr>
        <p:spPr bwMode="auto">
          <a:xfrm flipV="1">
            <a:off x="6716966" y="3601296"/>
            <a:ext cx="879371" cy="8681"/>
          </a:xfrm>
          <a:prstGeom prst="straightConnector1">
            <a:avLst/>
          </a:prstGeom>
          <a:noFill/>
          <a:ln w="9525" algn="ctr">
            <a:solidFill>
              <a:schemeClr val="tx1"/>
            </a:solidFill>
            <a:round/>
            <a:headEnd type="arrow" w="med" len="med"/>
            <a:tailEnd type="arrow" w="med" len="med"/>
          </a:ln>
        </p:spPr>
      </p:cxnSp>
      <p:cxnSp>
        <p:nvCxnSpPr>
          <p:cNvPr id="79" name="Straight Arrow Connector 34"/>
          <p:cNvCxnSpPr>
            <a:cxnSpLocks noChangeShapeType="1"/>
          </p:cNvCxnSpPr>
          <p:nvPr/>
        </p:nvCxnSpPr>
        <p:spPr bwMode="auto">
          <a:xfrm flipV="1">
            <a:off x="6716966" y="3753694"/>
            <a:ext cx="879371" cy="8681"/>
          </a:xfrm>
          <a:prstGeom prst="straightConnector1">
            <a:avLst/>
          </a:prstGeom>
          <a:noFill/>
          <a:ln w="9525" algn="ctr">
            <a:solidFill>
              <a:schemeClr val="tx1"/>
            </a:solidFill>
            <a:round/>
            <a:headEnd type="arrow" w="med" len="med"/>
            <a:tailEnd type="arrow" w="med" len="med"/>
          </a:ln>
        </p:spPr>
      </p:cxnSp>
    </p:spTree>
    <p:extLst>
      <p:ext uri="{BB962C8B-B14F-4D97-AF65-F5344CB8AC3E}">
        <p14:creationId xmlns:p14="http://schemas.microsoft.com/office/powerpoint/2010/main" val="29744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16387" name="Rectangle 2"/>
          <p:cNvSpPr>
            <a:spLocks noGrp="1" noChangeArrowheads="1"/>
          </p:cNvSpPr>
          <p:nvPr>
            <p:ph type="title"/>
          </p:nvPr>
        </p:nvSpPr>
        <p:spPr/>
        <p:txBody>
          <a:bodyPr/>
          <a:lstStyle/>
          <a:p>
            <a:pPr eaLnBrk="1" hangingPunct="1"/>
            <a:r>
              <a:rPr lang="fr-CH"/>
              <a:t>Latent Semantic Indexing (LSI)</a:t>
            </a:r>
            <a:endParaRPr lang="en-GB"/>
          </a:p>
        </p:txBody>
      </p:sp>
      <p:sp>
        <p:nvSpPr>
          <p:cNvPr id="16388" name="Rectangle 3"/>
          <p:cNvSpPr>
            <a:spLocks noGrp="1" noChangeArrowheads="1"/>
          </p:cNvSpPr>
          <p:nvPr>
            <p:ph type="body" idx="1"/>
          </p:nvPr>
        </p:nvSpPr>
        <p:spPr/>
        <p:txBody>
          <a:bodyPr/>
          <a:lstStyle/>
          <a:p>
            <a:pPr eaLnBrk="1" hangingPunct="1"/>
            <a:r>
              <a:rPr lang="en-GB" sz="2800" dirty="0"/>
              <a:t>In the matrix S, select only the  s  largest singular values</a:t>
            </a:r>
          </a:p>
          <a:p>
            <a:pPr lvl="1" eaLnBrk="1" hangingPunct="1"/>
            <a:r>
              <a:rPr lang="en-GB" dirty="0"/>
              <a:t>Keep the corresponding columns in K and D</a:t>
            </a:r>
            <a:endParaRPr lang="en-GB" sz="1800" dirty="0"/>
          </a:p>
          <a:p>
            <a:pPr eaLnBrk="1" hangingPunct="1"/>
            <a:r>
              <a:rPr lang="en-GB" sz="2800" dirty="0"/>
              <a:t>The resultant matrix  is called M</a:t>
            </a:r>
            <a:r>
              <a:rPr lang="en-GB" sz="2800" baseline="-25000" dirty="0"/>
              <a:t>s</a:t>
            </a:r>
            <a:r>
              <a:rPr lang="en-GB" sz="2800" dirty="0"/>
              <a:t> and is given by</a:t>
            </a:r>
          </a:p>
          <a:p>
            <a:pPr lvl="1" eaLnBrk="1" hangingPunct="1"/>
            <a:r>
              <a:rPr lang="en-GB" dirty="0"/>
              <a:t>M</a:t>
            </a:r>
            <a:r>
              <a:rPr lang="en-GB" baseline="-25000" dirty="0"/>
              <a:t>s</a:t>
            </a:r>
            <a:r>
              <a:rPr lang="en-GB" dirty="0"/>
              <a:t> = </a:t>
            </a:r>
            <a:r>
              <a:rPr lang="en-GB" dirty="0" err="1"/>
              <a:t>K</a:t>
            </a:r>
            <a:r>
              <a:rPr lang="en-GB" baseline="-25000" dirty="0" err="1"/>
              <a:t>s</a:t>
            </a:r>
            <a:r>
              <a:rPr lang="en-GB" dirty="0" err="1">
                <a:sym typeface="Symbol" pitchFamily="18" charset="2"/>
              </a:rPr>
              <a:t>.</a:t>
            </a:r>
            <a:r>
              <a:rPr lang="en-GB" dirty="0" err="1"/>
              <a:t>S</a:t>
            </a:r>
            <a:r>
              <a:rPr lang="en-GB" baseline="-25000" dirty="0" err="1"/>
              <a:t>s</a:t>
            </a:r>
            <a:r>
              <a:rPr lang="en-GB" dirty="0" err="1">
                <a:sym typeface="Symbol" pitchFamily="18" charset="2"/>
              </a:rPr>
              <a:t>.</a:t>
            </a:r>
            <a:r>
              <a:rPr lang="en-GB" dirty="0" err="1"/>
              <a:t>D</a:t>
            </a:r>
            <a:r>
              <a:rPr lang="en-GB" baseline="-25000" dirty="0" err="1"/>
              <a:t>s</a:t>
            </a:r>
            <a:r>
              <a:rPr lang="en-GB" baseline="30000" dirty="0" err="1"/>
              <a:t>t</a:t>
            </a:r>
            <a:r>
              <a:rPr lang="en-GB" dirty="0"/>
              <a:t> where  s, s &lt; r, is the dimensionality of the concept space</a:t>
            </a:r>
            <a:endParaRPr lang="en-GB" sz="1800" dirty="0"/>
          </a:p>
          <a:p>
            <a:pPr eaLnBrk="1" hangingPunct="1"/>
            <a:r>
              <a:rPr lang="en-GB" sz="2800" dirty="0"/>
              <a:t>The parameter  s  should be</a:t>
            </a:r>
          </a:p>
          <a:p>
            <a:pPr lvl="1" eaLnBrk="1" hangingPunct="1"/>
            <a:r>
              <a:rPr lang="en-GB" dirty="0"/>
              <a:t>large enough to allow fitting the characteristics of the data</a:t>
            </a:r>
          </a:p>
          <a:p>
            <a:pPr lvl="1" eaLnBrk="1" hangingPunct="1"/>
            <a:r>
              <a:rPr lang="en-GB" dirty="0"/>
              <a:t>small enough to filter out the non-relevant representational details</a:t>
            </a:r>
          </a:p>
          <a:p>
            <a:pPr lvl="1" eaLnBrk="1" hangingPunct="1"/>
            <a:endParaRPr lang="en-GB" dirty="0"/>
          </a:p>
        </p:txBody>
      </p:sp>
    </p:spTree>
    <p:extLst>
      <p:ext uri="{BB962C8B-B14F-4D97-AF65-F5344CB8AC3E}">
        <p14:creationId xmlns:p14="http://schemas.microsoft.com/office/powerpoint/2010/main" val="332999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fr-CH" dirty="0"/>
              <a:t>Latent Semantic Indexing</a:t>
            </a:r>
            <a:endParaRPr lang="en-GB" dirty="0"/>
          </a:p>
        </p:txBody>
      </p:sp>
      <p:sp>
        <p:nvSpPr>
          <p:cNvPr id="10243" name="Rectangle 3"/>
          <p:cNvSpPr>
            <a:spLocks noGrp="1" noChangeArrowheads="1"/>
          </p:cNvSpPr>
          <p:nvPr>
            <p:ph type="body" idx="1"/>
          </p:nvPr>
        </p:nvSpPr>
        <p:spPr/>
        <p:txBody>
          <a:bodyPr/>
          <a:lstStyle/>
          <a:p>
            <a:pPr marL="0" lvl="1" indent="0">
              <a:buNone/>
            </a:pPr>
            <a:r>
              <a:rPr lang="en-GB" sz="2400" dirty="0"/>
              <a:t>Vector space retrieval is vague and noisy</a:t>
            </a:r>
          </a:p>
          <a:p>
            <a:pPr lvl="1"/>
            <a:r>
              <a:rPr lang="en-GB" sz="2400" dirty="0"/>
              <a:t>Based on index terms </a:t>
            </a:r>
          </a:p>
          <a:p>
            <a:pPr lvl="1"/>
            <a:r>
              <a:rPr lang="en-GB" sz="2400" dirty="0"/>
              <a:t>Unrelated documents might be included in the answer set</a:t>
            </a:r>
          </a:p>
          <a:p>
            <a:pPr lvl="2"/>
            <a:r>
              <a:rPr lang="en-GB" sz="2000" dirty="0"/>
              <a:t>apple (company) vs. apple (fruit)</a:t>
            </a:r>
          </a:p>
          <a:p>
            <a:pPr lvl="1"/>
            <a:r>
              <a:rPr lang="en-GB" sz="2400" dirty="0"/>
              <a:t>Relevant documents that do not contain at least one index term are not retrieved</a:t>
            </a:r>
          </a:p>
          <a:p>
            <a:pPr lvl="2"/>
            <a:r>
              <a:rPr lang="en-GB" sz="2000" dirty="0"/>
              <a:t>car vs. automobile</a:t>
            </a:r>
          </a:p>
          <a:p>
            <a:endParaRPr lang="en-GB" sz="2400" dirty="0"/>
          </a:p>
          <a:p>
            <a:r>
              <a:rPr lang="en-GB" sz="2400" dirty="0"/>
              <a:t>Observation</a:t>
            </a:r>
          </a:p>
          <a:p>
            <a:pPr lvl="1"/>
            <a:r>
              <a:rPr lang="en-GB" sz="2400" dirty="0"/>
              <a:t>The user information need is more related to concepts and ideas than to index terms</a:t>
            </a:r>
          </a:p>
        </p:txBody>
      </p:sp>
      <p:sp>
        <p:nvSpPr>
          <p:cNvPr id="10244"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Tree>
    <p:extLst>
      <p:ext uri="{BB962C8B-B14F-4D97-AF65-F5344CB8AC3E}">
        <p14:creationId xmlns:p14="http://schemas.microsoft.com/office/powerpoint/2010/main" val="280923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17411" name="Rectangle 2"/>
          <p:cNvSpPr>
            <a:spLocks noGrp="1" noChangeArrowheads="1"/>
          </p:cNvSpPr>
          <p:nvPr>
            <p:ph type="title"/>
          </p:nvPr>
        </p:nvSpPr>
        <p:spPr/>
        <p:txBody>
          <a:bodyPr/>
          <a:lstStyle/>
          <a:p>
            <a:pPr eaLnBrk="1" hangingPunct="1"/>
            <a:r>
              <a:rPr lang="fr-CH"/>
              <a:t>Illustration of Latent Semantic Indexing</a:t>
            </a:r>
            <a:endParaRPr lang="en-GB"/>
          </a:p>
        </p:txBody>
      </p:sp>
      <p:sp>
        <p:nvSpPr>
          <p:cNvPr id="17412" name="Rectangle 3"/>
          <p:cNvSpPr>
            <a:spLocks noChangeArrowheads="1"/>
          </p:cNvSpPr>
          <p:nvPr/>
        </p:nvSpPr>
        <p:spPr bwMode="auto">
          <a:xfrm>
            <a:off x="1447800" y="1981200"/>
            <a:ext cx="11430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3" name="Rectangle 4"/>
          <p:cNvSpPr>
            <a:spLocks noChangeArrowheads="1"/>
          </p:cNvSpPr>
          <p:nvPr/>
        </p:nvSpPr>
        <p:spPr bwMode="auto">
          <a:xfrm>
            <a:off x="3657600" y="1981200"/>
            <a:ext cx="5334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4" name="Rectangle 5"/>
          <p:cNvSpPr>
            <a:spLocks noChangeArrowheads="1"/>
          </p:cNvSpPr>
          <p:nvPr/>
        </p:nvSpPr>
        <p:spPr bwMode="auto">
          <a:xfrm>
            <a:off x="4953001" y="3200401"/>
            <a:ext cx="6096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5" name="Rectangle 6"/>
          <p:cNvSpPr>
            <a:spLocks noChangeArrowheads="1"/>
          </p:cNvSpPr>
          <p:nvPr/>
        </p:nvSpPr>
        <p:spPr bwMode="auto">
          <a:xfrm>
            <a:off x="4424552"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6" name="Rectangle 7"/>
          <p:cNvSpPr>
            <a:spLocks noChangeArrowheads="1"/>
          </p:cNvSpPr>
          <p:nvPr/>
        </p:nvSpPr>
        <p:spPr bwMode="auto">
          <a:xfrm>
            <a:off x="5719952"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7" name="Rectangle 8"/>
          <p:cNvSpPr>
            <a:spLocks noChangeArrowheads="1"/>
          </p:cNvSpPr>
          <p:nvPr/>
        </p:nvSpPr>
        <p:spPr bwMode="auto">
          <a:xfrm>
            <a:off x="2942481" y="3300413"/>
            <a:ext cx="28724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8" name="Rectangle 9"/>
          <p:cNvSpPr>
            <a:spLocks noChangeArrowheads="1"/>
          </p:cNvSpPr>
          <p:nvPr/>
        </p:nvSpPr>
        <p:spPr bwMode="auto">
          <a:xfrm>
            <a:off x="1781255" y="3286126"/>
            <a:ext cx="43164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19" name="Rectangle 10"/>
          <p:cNvSpPr>
            <a:spLocks noChangeArrowheads="1"/>
          </p:cNvSpPr>
          <p:nvPr/>
        </p:nvSpPr>
        <p:spPr bwMode="auto">
          <a:xfrm>
            <a:off x="3789808" y="3286126"/>
            <a:ext cx="34994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K</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20" name="Rectangle 11"/>
          <p:cNvSpPr>
            <a:spLocks noChangeArrowheads="1"/>
          </p:cNvSpPr>
          <p:nvPr/>
        </p:nvSpPr>
        <p:spPr bwMode="auto">
          <a:xfrm>
            <a:off x="5034566" y="3300413"/>
            <a:ext cx="336933"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21" name="Line 12"/>
          <p:cNvSpPr>
            <a:spLocks noChangeShapeType="1"/>
          </p:cNvSpPr>
          <p:nvPr/>
        </p:nvSpPr>
        <p:spPr bwMode="auto">
          <a:xfrm>
            <a:off x="4953001" y="3200401"/>
            <a:ext cx="609600" cy="533400"/>
          </a:xfrm>
          <a:prstGeom prst="line">
            <a:avLst/>
          </a:prstGeom>
          <a:noFill/>
          <a:ln w="9525">
            <a:solidFill>
              <a:schemeClr val="tx1"/>
            </a:solidFill>
            <a:round/>
            <a:headEnd/>
            <a:tailEnd/>
          </a:ln>
        </p:spPr>
        <p:txBody>
          <a:bodyPr wrap="none" lIns="91431" tIns="45715" rIns="91431" bIns="45715" anchor="ctr"/>
          <a:lstStyle/>
          <a:p>
            <a:endParaRPr lang="en-US" sz="1600">
              <a:latin typeface="Calibri" charset="0"/>
              <a:ea typeface="Calibri" charset="0"/>
              <a:cs typeface="Calibri" charset="0"/>
            </a:endParaRPr>
          </a:p>
        </p:txBody>
      </p:sp>
      <p:sp>
        <p:nvSpPr>
          <p:cNvPr id="17422" name="Rectangle 13"/>
          <p:cNvSpPr>
            <a:spLocks noChangeArrowheads="1"/>
          </p:cNvSpPr>
          <p:nvPr/>
        </p:nvSpPr>
        <p:spPr bwMode="auto">
          <a:xfrm>
            <a:off x="3267779" y="5038726"/>
            <a:ext cx="1274946"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Term vectors</a:t>
            </a:r>
            <a:endParaRPr lang="en-GB" sz="1600" b="1" baseline="-25000">
              <a:latin typeface="Calibri" charset="0"/>
              <a:ea typeface="Calibri" charset="0"/>
              <a:cs typeface="Calibri" charset="0"/>
              <a:sym typeface="Symbol" pitchFamily="18" charset="2"/>
            </a:endParaRPr>
          </a:p>
        </p:txBody>
      </p:sp>
      <p:sp>
        <p:nvSpPr>
          <p:cNvPr id="17423" name="Rectangle 14"/>
          <p:cNvSpPr>
            <a:spLocks noChangeArrowheads="1"/>
          </p:cNvSpPr>
          <p:nvPr/>
        </p:nvSpPr>
        <p:spPr bwMode="auto">
          <a:xfrm>
            <a:off x="6016820" y="4005263"/>
            <a:ext cx="1734752"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Document vectors</a:t>
            </a:r>
            <a:endParaRPr lang="en-GB" sz="1600" b="1" baseline="-25000">
              <a:latin typeface="Calibri" charset="0"/>
              <a:ea typeface="Calibri" charset="0"/>
              <a:cs typeface="Calibri" charset="0"/>
              <a:sym typeface="Symbol" pitchFamily="18" charset="2"/>
            </a:endParaRPr>
          </a:p>
        </p:txBody>
      </p:sp>
      <p:sp>
        <p:nvSpPr>
          <p:cNvPr id="17424" name="Rectangle 15"/>
          <p:cNvSpPr>
            <a:spLocks noChangeArrowheads="1"/>
          </p:cNvSpPr>
          <p:nvPr/>
        </p:nvSpPr>
        <p:spPr bwMode="auto">
          <a:xfrm>
            <a:off x="1718353" y="5572127"/>
            <a:ext cx="64951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n</a:t>
            </a:r>
            <a:endParaRPr lang="en-GB" sz="1600" b="1">
              <a:latin typeface="Calibri" charset="0"/>
              <a:ea typeface="Calibri" charset="0"/>
              <a:cs typeface="Calibri" charset="0"/>
              <a:sym typeface="Symbol" pitchFamily="18" charset="2"/>
            </a:endParaRPr>
          </a:p>
        </p:txBody>
      </p:sp>
      <p:sp>
        <p:nvSpPr>
          <p:cNvPr id="17425" name="Rectangle 16"/>
          <p:cNvSpPr>
            <a:spLocks noChangeArrowheads="1"/>
          </p:cNvSpPr>
          <p:nvPr/>
        </p:nvSpPr>
        <p:spPr bwMode="auto">
          <a:xfrm>
            <a:off x="3592536" y="5572127"/>
            <a:ext cx="62066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s</a:t>
            </a:r>
            <a:endParaRPr lang="en-GB" sz="1600" b="1">
              <a:latin typeface="Calibri" charset="0"/>
              <a:ea typeface="Calibri" charset="0"/>
              <a:cs typeface="Calibri" charset="0"/>
              <a:sym typeface="Symbol" pitchFamily="18" charset="2"/>
            </a:endParaRPr>
          </a:p>
        </p:txBody>
      </p:sp>
      <p:sp>
        <p:nvSpPr>
          <p:cNvPr id="17426" name="Rectangle 17"/>
          <p:cNvSpPr>
            <a:spLocks noChangeArrowheads="1"/>
          </p:cNvSpPr>
          <p:nvPr/>
        </p:nvSpPr>
        <p:spPr bwMode="auto">
          <a:xfrm>
            <a:off x="4974865" y="5572127"/>
            <a:ext cx="535706"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 x s</a:t>
            </a:r>
            <a:endParaRPr lang="en-GB" sz="1600" b="1">
              <a:latin typeface="Calibri" charset="0"/>
              <a:ea typeface="Calibri" charset="0"/>
              <a:cs typeface="Calibri" charset="0"/>
              <a:sym typeface="Symbol" pitchFamily="18" charset="2"/>
            </a:endParaRPr>
          </a:p>
        </p:txBody>
      </p:sp>
      <p:sp>
        <p:nvSpPr>
          <p:cNvPr id="17427" name="Rectangle 18"/>
          <p:cNvSpPr>
            <a:spLocks noChangeArrowheads="1"/>
          </p:cNvSpPr>
          <p:nvPr/>
        </p:nvSpPr>
        <p:spPr bwMode="auto">
          <a:xfrm>
            <a:off x="6375697" y="5586413"/>
            <a:ext cx="56455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 x n</a:t>
            </a:r>
            <a:endParaRPr lang="en-GB" sz="1600" b="1">
              <a:latin typeface="Calibri" charset="0"/>
              <a:ea typeface="Calibri" charset="0"/>
              <a:cs typeface="Calibri" charset="0"/>
              <a:sym typeface="Symbol" pitchFamily="18" charset="2"/>
            </a:endParaRPr>
          </a:p>
        </p:txBody>
      </p:sp>
      <p:sp>
        <p:nvSpPr>
          <p:cNvPr id="17428" name="Line 19"/>
          <p:cNvSpPr>
            <a:spLocks noChangeShapeType="1"/>
          </p:cNvSpPr>
          <p:nvPr/>
        </p:nvSpPr>
        <p:spPr bwMode="auto">
          <a:xfrm rot="5400000">
            <a:off x="3887788" y="2025654"/>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29" name="AutoShape 20"/>
          <p:cNvSpPr>
            <a:spLocks/>
          </p:cNvSpPr>
          <p:nvPr/>
        </p:nvSpPr>
        <p:spPr bwMode="auto">
          <a:xfrm rot="5400000">
            <a:off x="1835944"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0" name="Rectangle 21"/>
          <p:cNvSpPr>
            <a:spLocks noChangeArrowheads="1"/>
          </p:cNvSpPr>
          <p:nvPr/>
        </p:nvSpPr>
        <p:spPr bwMode="auto">
          <a:xfrm>
            <a:off x="1895266" y="1125538"/>
            <a:ext cx="309983" cy="338544"/>
          </a:xfrm>
          <a:prstGeom prst="rect">
            <a:avLst/>
          </a:prstGeom>
          <a:noFill/>
          <a:ln w="9525">
            <a:noFill/>
            <a:miter lim="800000"/>
            <a:headEnd/>
            <a:tailEnd/>
          </a:ln>
        </p:spPr>
        <p:txBody>
          <a:bodyPr wrap="none" lIns="91431" tIns="45715" rIns="91431" bIns="45715">
            <a:spAutoFit/>
          </a:bodyPr>
          <a:lstStyle/>
          <a:p>
            <a:r>
              <a:rPr lang="pt-BR" sz="1600" b="1"/>
              <a:t>n</a:t>
            </a:r>
            <a:endParaRPr lang="en-GB" sz="1600" b="1" baseline="30000"/>
          </a:p>
        </p:txBody>
      </p:sp>
      <p:sp>
        <p:nvSpPr>
          <p:cNvPr id="17431" name="AutoShape 22"/>
          <p:cNvSpPr>
            <a:spLocks/>
          </p:cNvSpPr>
          <p:nvPr/>
        </p:nvSpPr>
        <p:spPr bwMode="auto">
          <a:xfrm>
            <a:off x="849314" y="1966913"/>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2" name="Rectangle 23"/>
          <p:cNvSpPr>
            <a:spLocks noChangeArrowheads="1"/>
          </p:cNvSpPr>
          <p:nvPr/>
        </p:nvSpPr>
        <p:spPr bwMode="auto">
          <a:xfrm>
            <a:off x="403759" y="3213101"/>
            <a:ext cx="35136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m</a:t>
            </a:r>
            <a:endParaRPr lang="en-GB" sz="1600" b="1" baseline="30000">
              <a:latin typeface="Calibri" charset="0"/>
              <a:ea typeface="Calibri" charset="0"/>
              <a:cs typeface="Calibri" charset="0"/>
            </a:endParaRPr>
          </a:p>
        </p:txBody>
      </p:sp>
      <p:sp>
        <p:nvSpPr>
          <p:cNvPr id="17433" name="Line 24"/>
          <p:cNvSpPr>
            <a:spLocks noChangeShapeType="1"/>
          </p:cNvSpPr>
          <p:nvPr/>
        </p:nvSpPr>
        <p:spPr bwMode="auto">
          <a:xfrm rot="5400000">
            <a:off x="3887788" y="2241555"/>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34" name="Line 25"/>
          <p:cNvSpPr>
            <a:spLocks noChangeShapeType="1"/>
          </p:cNvSpPr>
          <p:nvPr/>
        </p:nvSpPr>
        <p:spPr bwMode="auto">
          <a:xfrm rot="5400000">
            <a:off x="3887788" y="2457454"/>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35" name="AutoShape 26"/>
          <p:cNvSpPr>
            <a:spLocks/>
          </p:cNvSpPr>
          <p:nvPr/>
        </p:nvSpPr>
        <p:spPr bwMode="auto">
          <a:xfrm rot="5400000">
            <a:off x="3743327" y="1376366"/>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6" name="Rectangle 27"/>
          <p:cNvSpPr>
            <a:spLocks noChangeArrowheads="1"/>
          </p:cNvSpPr>
          <p:nvPr/>
        </p:nvSpPr>
        <p:spPr bwMode="auto">
          <a:xfrm>
            <a:off x="3805083" y="1125538"/>
            <a:ext cx="298762" cy="338544"/>
          </a:xfrm>
          <a:prstGeom prst="rect">
            <a:avLst/>
          </a:prstGeom>
          <a:noFill/>
          <a:ln w="9525">
            <a:noFill/>
            <a:miter lim="800000"/>
            <a:headEnd/>
            <a:tailEnd/>
          </a:ln>
        </p:spPr>
        <p:txBody>
          <a:bodyPr wrap="none" lIns="91431" tIns="45715" rIns="91431" bIns="45715">
            <a:spAutoFit/>
          </a:bodyPr>
          <a:lstStyle/>
          <a:p>
            <a:r>
              <a:rPr lang="pt-BR" sz="1600" b="1"/>
              <a:t>s</a:t>
            </a:r>
            <a:endParaRPr lang="en-GB" sz="1600" b="1" baseline="30000"/>
          </a:p>
        </p:txBody>
      </p:sp>
      <p:sp>
        <p:nvSpPr>
          <p:cNvPr id="17437" name="Rectangle 28"/>
          <p:cNvSpPr>
            <a:spLocks noChangeArrowheads="1"/>
          </p:cNvSpPr>
          <p:nvPr/>
        </p:nvSpPr>
        <p:spPr bwMode="auto">
          <a:xfrm>
            <a:off x="6310313" y="3184525"/>
            <a:ext cx="11430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8" name="Rectangle 29"/>
          <p:cNvSpPr>
            <a:spLocks noChangeArrowheads="1"/>
          </p:cNvSpPr>
          <p:nvPr/>
        </p:nvSpPr>
        <p:spPr bwMode="auto">
          <a:xfrm>
            <a:off x="6997860" y="3278188"/>
            <a:ext cx="415608"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a:t>
            </a:r>
            <a:r>
              <a:rPr lang="pt-BR" sz="1600" b="1" baseline="-25000">
                <a:latin typeface="Calibri" charset="0"/>
                <a:ea typeface="Calibri" charset="0"/>
                <a:cs typeface="Calibri" charset="0"/>
              </a:rPr>
              <a:t>s</a:t>
            </a:r>
            <a:r>
              <a:rPr lang="pt-BR" sz="1600" b="1" baseline="30000">
                <a:latin typeface="Calibri" charset="0"/>
                <a:ea typeface="Calibri" charset="0"/>
                <a:cs typeface="Calibri" charset="0"/>
              </a:rPr>
              <a:t>t</a:t>
            </a:r>
            <a:endParaRPr lang="en-GB" sz="1600" b="1" baseline="30000">
              <a:latin typeface="Calibri" charset="0"/>
              <a:ea typeface="Calibri" charset="0"/>
              <a:cs typeface="Calibri" charset="0"/>
            </a:endParaRPr>
          </a:p>
        </p:txBody>
      </p:sp>
      <p:sp>
        <p:nvSpPr>
          <p:cNvPr id="17439" name="AutoShape 30"/>
          <p:cNvSpPr>
            <a:spLocks/>
          </p:cNvSpPr>
          <p:nvPr/>
        </p:nvSpPr>
        <p:spPr bwMode="auto">
          <a:xfrm rot="5400000">
            <a:off x="6660358" y="2204244"/>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40" name="Rectangle 31"/>
          <p:cNvSpPr>
            <a:spLocks noChangeArrowheads="1"/>
          </p:cNvSpPr>
          <p:nvPr/>
        </p:nvSpPr>
        <p:spPr bwMode="auto">
          <a:xfrm>
            <a:off x="6696880" y="2135188"/>
            <a:ext cx="29525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n</a:t>
            </a:r>
            <a:endParaRPr lang="en-GB" sz="1600" b="1" baseline="30000">
              <a:latin typeface="Calibri" charset="0"/>
              <a:ea typeface="Calibri" charset="0"/>
              <a:cs typeface="Calibri" charset="0"/>
            </a:endParaRPr>
          </a:p>
        </p:txBody>
      </p:sp>
      <p:sp>
        <p:nvSpPr>
          <p:cNvPr id="17441" name="Line 32"/>
          <p:cNvSpPr>
            <a:spLocks noChangeShapeType="1"/>
          </p:cNvSpPr>
          <p:nvPr/>
        </p:nvSpPr>
        <p:spPr bwMode="auto">
          <a:xfrm>
            <a:off x="64452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2" name="Line 33"/>
          <p:cNvSpPr>
            <a:spLocks noChangeShapeType="1"/>
          </p:cNvSpPr>
          <p:nvPr/>
        </p:nvSpPr>
        <p:spPr bwMode="auto">
          <a:xfrm>
            <a:off x="66611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3" name="Line 34"/>
          <p:cNvSpPr>
            <a:spLocks noChangeShapeType="1"/>
          </p:cNvSpPr>
          <p:nvPr/>
        </p:nvSpPr>
        <p:spPr bwMode="auto">
          <a:xfrm>
            <a:off x="68770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4" name="AutoShape 37"/>
          <p:cNvSpPr>
            <a:spLocks/>
          </p:cNvSpPr>
          <p:nvPr/>
        </p:nvSpPr>
        <p:spPr bwMode="auto">
          <a:xfrm rot="10800000">
            <a:off x="7885114" y="3141663"/>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7445" name="Rectangle 39"/>
          <p:cNvSpPr>
            <a:spLocks noChangeArrowheads="1"/>
          </p:cNvSpPr>
          <p:nvPr/>
        </p:nvSpPr>
        <p:spPr bwMode="auto">
          <a:xfrm>
            <a:off x="8356752" y="3284539"/>
            <a:ext cx="26640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s</a:t>
            </a:r>
            <a:endParaRPr lang="en-GB" sz="1600" b="1" baseline="30000">
              <a:latin typeface="Calibri" charset="0"/>
              <a:ea typeface="Calibri" charset="0"/>
              <a:cs typeface="Calibri" charset="0"/>
            </a:endParaRPr>
          </a:p>
        </p:txBody>
      </p:sp>
      <p:grpSp>
        <p:nvGrpSpPr>
          <p:cNvPr id="38" name="Group 37"/>
          <p:cNvGrpSpPr/>
          <p:nvPr/>
        </p:nvGrpSpPr>
        <p:grpSpPr>
          <a:xfrm>
            <a:off x="1713837" y="4710338"/>
            <a:ext cx="465282" cy="461665"/>
            <a:chOff x="1856656" y="4710336"/>
            <a:chExt cx="504056" cy="461665"/>
          </a:xfrm>
        </p:grpSpPr>
        <p:cxnSp>
          <p:nvCxnSpPr>
            <p:cNvPr id="39" name="Straight Connector 38"/>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1" name="Rectangle 40"/>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42" name="Group 41"/>
          <p:cNvGrpSpPr/>
          <p:nvPr/>
        </p:nvGrpSpPr>
        <p:grpSpPr>
          <a:xfrm>
            <a:off x="1780305" y="1758010"/>
            <a:ext cx="465282" cy="461665"/>
            <a:chOff x="1856656" y="4710336"/>
            <a:chExt cx="504056" cy="461665"/>
          </a:xfrm>
        </p:grpSpPr>
        <p:cxnSp>
          <p:nvCxnSpPr>
            <p:cNvPr id="43" name="Straight Connector 42"/>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5" name="Rectangle 44"/>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46" name="Group 45"/>
          <p:cNvGrpSpPr/>
          <p:nvPr/>
        </p:nvGrpSpPr>
        <p:grpSpPr>
          <a:xfrm>
            <a:off x="6632537" y="2910138"/>
            <a:ext cx="465282" cy="461665"/>
            <a:chOff x="1856656" y="4710336"/>
            <a:chExt cx="504056" cy="461665"/>
          </a:xfrm>
        </p:grpSpPr>
        <p:cxnSp>
          <p:nvCxnSpPr>
            <p:cNvPr id="47" name="Straight Connector 46"/>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9" name="Rectangle 48"/>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0" name="Group 49"/>
          <p:cNvGrpSpPr/>
          <p:nvPr/>
        </p:nvGrpSpPr>
        <p:grpSpPr>
          <a:xfrm>
            <a:off x="6566068" y="3486200"/>
            <a:ext cx="465282" cy="461665"/>
            <a:chOff x="1856656" y="4710336"/>
            <a:chExt cx="504056" cy="461665"/>
          </a:xfrm>
        </p:grpSpPr>
        <p:cxnSp>
          <p:nvCxnSpPr>
            <p:cNvPr id="51" name="Straight Connector 50"/>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3" name="Rectangle 52"/>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spTree>
    <p:extLst>
      <p:ext uri="{BB962C8B-B14F-4D97-AF65-F5344CB8AC3E}">
        <p14:creationId xmlns:p14="http://schemas.microsoft.com/office/powerpoint/2010/main" val="411904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2052" name="Rectangle 2"/>
          <p:cNvSpPr>
            <a:spLocks noGrp="1" noChangeArrowheads="1"/>
          </p:cNvSpPr>
          <p:nvPr>
            <p:ph type="title"/>
          </p:nvPr>
        </p:nvSpPr>
        <p:spPr/>
        <p:txBody>
          <a:bodyPr/>
          <a:lstStyle/>
          <a:p>
            <a:pPr eaLnBrk="1" hangingPunct="1"/>
            <a:r>
              <a:rPr lang="fr-CH"/>
              <a:t>Answering Queries</a:t>
            </a:r>
            <a:endParaRPr lang="en-GB"/>
          </a:p>
        </p:txBody>
      </p:sp>
      <p:sp>
        <p:nvSpPr>
          <p:cNvPr id="2053" name="Rectangle 3"/>
          <p:cNvSpPr>
            <a:spLocks noGrp="1" noChangeArrowheads="1"/>
          </p:cNvSpPr>
          <p:nvPr>
            <p:ph type="body" idx="1"/>
          </p:nvPr>
        </p:nvSpPr>
        <p:spPr/>
        <p:txBody>
          <a:bodyPr/>
          <a:lstStyle/>
          <a:p>
            <a:pPr eaLnBrk="1" hangingPunct="1"/>
            <a:r>
              <a:rPr lang="fr-CH" sz="2800" dirty="0"/>
              <a:t>Documents can be compared by computing cosine similarity in the concept space, i.e., comparing their columns (</a:t>
            </a:r>
            <a:r>
              <a:rPr lang="pt-BR" sz="2800" dirty="0" err="1"/>
              <a:t>D</a:t>
            </a:r>
            <a:r>
              <a:rPr lang="pt-BR" sz="2800" baseline="-25000" dirty="0" err="1"/>
              <a:t>s</a:t>
            </a:r>
            <a:r>
              <a:rPr lang="fr-CH" sz="2800" baseline="30000" dirty="0"/>
              <a:t>t</a:t>
            </a:r>
            <a:r>
              <a:rPr lang="fr-CH" sz="2800" dirty="0"/>
              <a:t>)</a:t>
            </a:r>
            <a:r>
              <a:rPr lang="fr-CH" sz="2800" baseline="-25000" dirty="0"/>
              <a:t>i</a:t>
            </a:r>
            <a:r>
              <a:rPr lang="fr-CH" sz="2800" dirty="0"/>
              <a:t> and (</a:t>
            </a:r>
            <a:r>
              <a:rPr lang="pt-BR" sz="2800" dirty="0" err="1"/>
              <a:t>D</a:t>
            </a:r>
            <a:r>
              <a:rPr lang="pt-BR" sz="2800" baseline="-25000" dirty="0" err="1"/>
              <a:t>s</a:t>
            </a:r>
            <a:r>
              <a:rPr lang="fr-CH" sz="2800" baseline="30000" dirty="0"/>
              <a:t>t</a:t>
            </a:r>
            <a:r>
              <a:rPr lang="fr-CH" sz="2800" dirty="0"/>
              <a:t>)</a:t>
            </a:r>
            <a:r>
              <a:rPr lang="fr-CH" sz="2800" baseline="-25000" dirty="0"/>
              <a:t>j</a:t>
            </a:r>
            <a:r>
              <a:rPr lang="fr-CH" sz="2800" dirty="0"/>
              <a:t> in matrix </a:t>
            </a:r>
            <a:r>
              <a:rPr lang="pt-BR" sz="2800" dirty="0" err="1"/>
              <a:t>D</a:t>
            </a:r>
            <a:r>
              <a:rPr lang="pt-BR" sz="2800" baseline="-25000" dirty="0" err="1"/>
              <a:t>s</a:t>
            </a:r>
            <a:r>
              <a:rPr lang="pt-BR" sz="2800" baseline="30000" dirty="0" err="1"/>
              <a:t>t</a:t>
            </a:r>
            <a:endParaRPr lang="en-GB" sz="2800" b="1" baseline="30000" dirty="0"/>
          </a:p>
          <a:p>
            <a:pPr eaLnBrk="1" hangingPunct="1"/>
            <a:endParaRPr lang="fr-CH" sz="2800" dirty="0"/>
          </a:p>
          <a:p>
            <a:pPr eaLnBrk="1" hangingPunct="1"/>
            <a:r>
              <a:rPr lang="fr-CH" sz="2800" dirty="0"/>
              <a:t>A query q is treated like one further document</a:t>
            </a:r>
          </a:p>
          <a:p>
            <a:pPr lvl="1" eaLnBrk="1" hangingPunct="1"/>
            <a:r>
              <a:rPr lang="fr-CH" dirty="0"/>
              <a:t>it is added as an additional column to matrix M</a:t>
            </a:r>
          </a:p>
          <a:p>
            <a:pPr lvl="1" eaLnBrk="1" hangingPunct="1"/>
            <a:r>
              <a:rPr lang="fr-CH" dirty="0"/>
              <a:t>the same transformation is applied to this column as for mapping M to D</a:t>
            </a:r>
          </a:p>
          <a:p>
            <a:pPr lvl="1" eaLnBrk="1" hangingPunct="1"/>
            <a:endParaRPr lang="pt-BR" baseline="30000" dirty="0">
              <a:sym typeface="Symbol" pitchFamily="18" charset="2"/>
            </a:endParaRPr>
          </a:p>
          <a:p>
            <a:pPr eaLnBrk="1" hangingPunct="1"/>
            <a:r>
              <a:rPr lang="fr-CH" sz="1800" dirty="0"/>
              <a:t>	</a:t>
            </a:r>
            <a:endParaRPr lang="en-GB" sz="1800" dirty="0"/>
          </a:p>
        </p:txBody>
      </p:sp>
    </p:spTree>
    <p:extLst>
      <p:ext uri="{BB962C8B-B14F-4D97-AF65-F5344CB8AC3E}">
        <p14:creationId xmlns:p14="http://schemas.microsoft.com/office/powerpoint/2010/main" val="3670464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Mapping Queries</a:t>
            </a:r>
          </a:p>
        </p:txBody>
      </p:sp>
      <p:sp>
        <p:nvSpPr>
          <p:cNvPr id="3" name="Content Placeholder 2"/>
          <p:cNvSpPr>
            <a:spLocks noGrp="1"/>
          </p:cNvSpPr>
          <p:nvPr>
            <p:ph idx="1"/>
          </p:nvPr>
        </p:nvSpPr>
        <p:spPr/>
        <p:txBody>
          <a:bodyPr/>
          <a:lstStyle/>
          <a:p>
            <a:r>
              <a:rPr lang="fr-CH" sz="2800" dirty="0"/>
              <a:t>Mapping of M to D</a:t>
            </a:r>
          </a:p>
          <a:p>
            <a:pPr marL="0" lvl="1" indent="0">
              <a:buNone/>
            </a:pPr>
            <a:r>
              <a:rPr lang="fr-CH" dirty="0"/>
              <a:t>	M = </a:t>
            </a:r>
            <a:r>
              <a:rPr lang="pt-BR" dirty="0" err="1"/>
              <a:t>K.S.D</a:t>
            </a:r>
            <a:r>
              <a:rPr lang="pt-BR" baseline="30000" dirty="0" err="1"/>
              <a:t>t</a:t>
            </a:r>
            <a:r>
              <a:rPr lang="pt-BR" baseline="30000" dirty="0"/>
              <a:t> </a:t>
            </a:r>
            <a:br>
              <a:rPr lang="pt-BR" baseline="30000" dirty="0"/>
            </a:br>
            <a:r>
              <a:rPr lang="pt-BR" baseline="30000" dirty="0"/>
              <a:t>	</a:t>
            </a:r>
            <a:r>
              <a:rPr lang="pt-BR" dirty="0">
                <a:sym typeface="Symbol" pitchFamily="18" charset="2"/>
              </a:rPr>
              <a:t>S</a:t>
            </a:r>
            <a:r>
              <a:rPr lang="pt-BR" baseline="30000" dirty="0">
                <a:sym typeface="Symbol" pitchFamily="18" charset="2"/>
              </a:rPr>
              <a:t>-1</a:t>
            </a:r>
            <a:r>
              <a:rPr lang="pt-BR" dirty="0">
                <a:sym typeface="Symbol" pitchFamily="18" charset="2"/>
              </a:rPr>
              <a:t>.</a:t>
            </a:r>
            <a:r>
              <a:rPr lang="pt-BR" dirty="0"/>
              <a:t>K</a:t>
            </a:r>
            <a:r>
              <a:rPr lang="pt-BR" baseline="30000" dirty="0"/>
              <a:t>t </a:t>
            </a:r>
            <a:r>
              <a:rPr lang="pt-BR" dirty="0"/>
              <a:t>.M =  </a:t>
            </a:r>
            <a:r>
              <a:rPr lang="pt-BR" dirty="0" err="1"/>
              <a:t>D</a:t>
            </a:r>
            <a:r>
              <a:rPr lang="pt-BR" baseline="30000" dirty="0" err="1"/>
              <a:t>t</a:t>
            </a:r>
            <a:r>
              <a:rPr lang="pt-BR" baseline="30000" dirty="0"/>
              <a:t>      </a:t>
            </a:r>
            <a:r>
              <a:rPr lang="pt-BR" dirty="0"/>
              <a:t>(</a:t>
            </a:r>
            <a:r>
              <a:rPr lang="pt-BR" dirty="0" err="1"/>
              <a:t>since</a:t>
            </a:r>
            <a:r>
              <a:rPr lang="pt-BR" dirty="0"/>
              <a:t> </a:t>
            </a:r>
            <a:r>
              <a:rPr lang="pt-BR" dirty="0" err="1"/>
              <a:t>K.K</a:t>
            </a:r>
            <a:r>
              <a:rPr lang="pt-BR" baseline="30000" dirty="0" err="1"/>
              <a:t>t</a:t>
            </a:r>
            <a:r>
              <a:rPr lang="pt-BR" baseline="30000" dirty="0"/>
              <a:t> </a:t>
            </a:r>
            <a:r>
              <a:rPr lang="pt-BR" dirty="0"/>
              <a:t>= 1)  </a:t>
            </a:r>
            <a:br>
              <a:rPr lang="pt-BR" dirty="0"/>
            </a:br>
            <a:r>
              <a:rPr lang="pt-BR" dirty="0"/>
              <a:t>	</a:t>
            </a:r>
            <a:r>
              <a:rPr lang="pt-BR" dirty="0" err="1"/>
              <a:t>D</a:t>
            </a:r>
            <a:r>
              <a:rPr lang="pt-BR" dirty="0"/>
              <a:t> = </a:t>
            </a:r>
            <a:r>
              <a:rPr lang="pt-BR" dirty="0" err="1"/>
              <a:t>M</a:t>
            </a:r>
            <a:r>
              <a:rPr lang="pt-BR" baseline="30000" dirty="0" err="1"/>
              <a:t>t</a:t>
            </a:r>
            <a:r>
              <a:rPr lang="pt-BR" baseline="30000" dirty="0"/>
              <a:t> </a:t>
            </a:r>
            <a:r>
              <a:rPr lang="pt-BR" dirty="0"/>
              <a:t>.K.</a:t>
            </a:r>
            <a:r>
              <a:rPr lang="pt-BR" dirty="0">
                <a:sym typeface="Symbol" pitchFamily="18" charset="2"/>
              </a:rPr>
              <a:t>S</a:t>
            </a:r>
            <a:r>
              <a:rPr lang="pt-BR" baseline="30000" dirty="0">
                <a:sym typeface="Symbol" pitchFamily="18" charset="2"/>
              </a:rPr>
              <a:t>-1</a:t>
            </a:r>
          </a:p>
          <a:p>
            <a:pPr eaLnBrk="1" hangingPunct="1"/>
            <a:r>
              <a:rPr lang="pt-BR" sz="2800" dirty="0" err="1">
                <a:sym typeface="Symbol" pitchFamily="18" charset="2"/>
              </a:rPr>
              <a:t>Apply</a:t>
            </a:r>
            <a:r>
              <a:rPr lang="pt-BR" sz="2800" dirty="0">
                <a:sym typeface="Symbol" pitchFamily="18" charset="2"/>
              </a:rPr>
              <a:t> </a:t>
            </a:r>
            <a:r>
              <a:rPr lang="pt-BR" sz="2800" dirty="0" err="1">
                <a:sym typeface="Symbol" pitchFamily="18" charset="2"/>
              </a:rPr>
              <a:t>same</a:t>
            </a:r>
            <a:r>
              <a:rPr lang="pt-BR" sz="2800" dirty="0">
                <a:sym typeface="Symbol" pitchFamily="18" charset="2"/>
              </a:rPr>
              <a:t> </a:t>
            </a:r>
            <a:r>
              <a:rPr lang="pt-BR" sz="2800" dirty="0" err="1">
                <a:sym typeface="Symbol" pitchFamily="18" charset="2"/>
              </a:rPr>
              <a:t>transformation</a:t>
            </a:r>
            <a:r>
              <a:rPr lang="pt-BR" sz="2800" dirty="0">
                <a:sym typeface="Symbol" pitchFamily="18" charset="2"/>
              </a:rPr>
              <a:t> </a:t>
            </a:r>
            <a:r>
              <a:rPr lang="pt-BR" sz="2800" dirty="0" err="1">
                <a:sym typeface="Symbol" pitchFamily="18" charset="2"/>
              </a:rPr>
              <a:t>to</a:t>
            </a:r>
            <a:r>
              <a:rPr lang="pt-BR" sz="2800" dirty="0">
                <a:sym typeface="Symbol" pitchFamily="18" charset="2"/>
              </a:rPr>
              <a:t> </a:t>
            </a:r>
            <a:r>
              <a:rPr lang="pt-BR" sz="2800" dirty="0" err="1">
                <a:sym typeface="Symbol" pitchFamily="18" charset="2"/>
              </a:rPr>
              <a:t>q</a:t>
            </a:r>
            <a:r>
              <a:rPr lang="pt-BR" sz="2800" dirty="0">
                <a:sym typeface="Symbol" pitchFamily="18" charset="2"/>
              </a:rPr>
              <a:t>: </a:t>
            </a:r>
          </a:p>
          <a:p>
            <a:pPr eaLnBrk="1" hangingPunct="1"/>
            <a:r>
              <a:rPr lang="pt-BR" sz="2800" dirty="0">
                <a:sym typeface="Symbol" pitchFamily="18" charset="2"/>
              </a:rPr>
              <a:t>	</a:t>
            </a:r>
            <a:r>
              <a:rPr lang="fr-CH" sz="2800" dirty="0"/>
              <a:t>q* = </a:t>
            </a:r>
            <a:r>
              <a:rPr lang="fr-CH" sz="2800" dirty="0" err="1"/>
              <a:t>q</a:t>
            </a:r>
            <a:r>
              <a:rPr lang="fr-CH" sz="2800" baseline="30000" dirty="0" err="1"/>
              <a:t>t</a:t>
            </a:r>
            <a:r>
              <a:rPr lang="pt-BR" sz="2800" dirty="0">
                <a:sym typeface="Symbol" pitchFamily="18" charset="2"/>
              </a:rPr>
              <a:t>.</a:t>
            </a:r>
            <a:r>
              <a:rPr lang="fr-CH" sz="2800" dirty="0" err="1"/>
              <a:t>K</a:t>
            </a:r>
            <a:r>
              <a:rPr lang="fr-CH" sz="2800" baseline="-25000" dirty="0" err="1"/>
              <a:t>s</a:t>
            </a:r>
            <a:r>
              <a:rPr lang="pt-BR" sz="2800" dirty="0">
                <a:sym typeface="Symbol" pitchFamily="18" charset="2"/>
              </a:rPr>
              <a:t>.</a:t>
            </a:r>
            <a:r>
              <a:rPr lang="fr-CH" sz="2800" dirty="0"/>
              <a:t>S</a:t>
            </a:r>
            <a:r>
              <a:rPr lang="fr-CH" sz="2800" baseline="-25000" dirty="0"/>
              <a:t>s</a:t>
            </a:r>
            <a:r>
              <a:rPr lang="fr-CH" sz="2800" baseline="30000" dirty="0"/>
              <a:t>-1</a:t>
            </a:r>
            <a:endParaRPr lang="fr-CH" sz="2800" dirty="0"/>
          </a:p>
          <a:p>
            <a:pPr eaLnBrk="1" hangingPunct="1"/>
            <a:r>
              <a:rPr lang="fr-CH" sz="2800" dirty="0"/>
              <a:t>Then compare transformed vector by using the standard cosine measure</a:t>
            </a:r>
            <a:br>
              <a:rPr lang="fr-CH" sz="2800" dirty="0"/>
            </a:br>
            <a:br>
              <a:rPr lang="fr-CH" sz="2800" dirty="0"/>
            </a:br>
            <a:endParaRPr lang="pt-BR" sz="2800" baseline="30000" dirty="0">
              <a:sym typeface="Symbol" pitchFamily="18" charset="2"/>
            </a:endParaRPr>
          </a:p>
          <a:p>
            <a:endParaRPr lang="fr-CH" dirty="0"/>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2484441" y="5291139"/>
          <a:ext cx="3241675" cy="1090612"/>
        </p:xfrm>
        <a:graphic>
          <a:graphicData uri="http://schemas.openxmlformats.org/presentationml/2006/ole">
            <mc:AlternateContent xmlns:mc="http://schemas.openxmlformats.org/markup-compatibility/2006">
              <mc:Choice xmlns:v="urn:schemas-microsoft-com:vml" Requires="v">
                <p:oleObj spid="_x0000_s17514" name="Equation" r:id="rId4" imgW="1473120" imgH="495000" progId="Equation.3">
                  <p:embed/>
                </p:oleObj>
              </mc:Choice>
              <mc:Fallback>
                <p:oleObj name="Equation" r:id="rId4" imgW="1473120" imgH="4950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41" y="5291139"/>
                        <a:ext cx="3241675" cy="10906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2099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17411" name="Rectangle 2"/>
          <p:cNvSpPr>
            <a:spLocks noGrp="1" noChangeArrowheads="1"/>
          </p:cNvSpPr>
          <p:nvPr>
            <p:ph type="title"/>
          </p:nvPr>
        </p:nvSpPr>
        <p:spPr/>
        <p:txBody>
          <a:bodyPr/>
          <a:lstStyle/>
          <a:p>
            <a:pPr eaLnBrk="1" hangingPunct="1"/>
            <a:r>
              <a:rPr lang="fr-CH" dirty="0"/>
              <a:t>Illustration of LSI Querying</a:t>
            </a:r>
            <a:endParaRPr lang="en-GB" dirty="0"/>
          </a:p>
        </p:txBody>
      </p:sp>
      <p:sp>
        <p:nvSpPr>
          <p:cNvPr id="17412" name="Rectangle 3"/>
          <p:cNvSpPr>
            <a:spLocks noChangeArrowheads="1"/>
          </p:cNvSpPr>
          <p:nvPr/>
        </p:nvSpPr>
        <p:spPr bwMode="auto">
          <a:xfrm>
            <a:off x="1484784" y="1966198"/>
            <a:ext cx="1155575" cy="3046978"/>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3" name="Rectangle 4"/>
          <p:cNvSpPr>
            <a:spLocks noChangeArrowheads="1"/>
          </p:cNvSpPr>
          <p:nvPr/>
        </p:nvSpPr>
        <p:spPr bwMode="auto">
          <a:xfrm>
            <a:off x="3657600" y="1981200"/>
            <a:ext cx="533400" cy="3031976"/>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4" name="Rectangle 5"/>
          <p:cNvSpPr>
            <a:spLocks noChangeArrowheads="1"/>
          </p:cNvSpPr>
          <p:nvPr/>
        </p:nvSpPr>
        <p:spPr bwMode="auto">
          <a:xfrm>
            <a:off x="4953001" y="3200401"/>
            <a:ext cx="609600" cy="588638"/>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15" name="Rectangle 6"/>
          <p:cNvSpPr>
            <a:spLocks noChangeArrowheads="1"/>
          </p:cNvSpPr>
          <p:nvPr/>
        </p:nvSpPr>
        <p:spPr bwMode="auto">
          <a:xfrm>
            <a:off x="4424552"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6" name="Rectangle 7"/>
          <p:cNvSpPr>
            <a:spLocks noChangeArrowheads="1"/>
          </p:cNvSpPr>
          <p:nvPr/>
        </p:nvSpPr>
        <p:spPr bwMode="auto">
          <a:xfrm>
            <a:off x="5719952" y="32988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7" name="Rectangle 8"/>
          <p:cNvSpPr>
            <a:spLocks noChangeArrowheads="1"/>
          </p:cNvSpPr>
          <p:nvPr/>
        </p:nvSpPr>
        <p:spPr bwMode="auto">
          <a:xfrm>
            <a:off x="2942481" y="3300413"/>
            <a:ext cx="28724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7418" name="Rectangle 9"/>
          <p:cNvSpPr>
            <a:spLocks noChangeArrowheads="1"/>
          </p:cNvSpPr>
          <p:nvPr/>
        </p:nvSpPr>
        <p:spPr bwMode="auto">
          <a:xfrm>
            <a:off x="1781255" y="3286126"/>
            <a:ext cx="43164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19" name="Rectangle 10"/>
          <p:cNvSpPr>
            <a:spLocks noChangeArrowheads="1"/>
          </p:cNvSpPr>
          <p:nvPr/>
        </p:nvSpPr>
        <p:spPr bwMode="auto">
          <a:xfrm>
            <a:off x="3789808" y="3286126"/>
            <a:ext cx="34994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K</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20" name="Rectangle 11"/>
          <p:cNvSpPr>
            <a:spLocks noChangeArrowheads="1"/>
          </p:cNvSpPr>
          <p:nvPr/>
        </p:nvSpPr>
        <p:spPr bwMode="auto">
          <a:xfrm>
            <a:off x="5034566" y="3300413"/>
            <a:ext cx="336933"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a:t>
            </a:r>
            <a:r>
              <a:rPr lang="pt-BR" sz="1600" b="1" baseline="-25000">
                <a:latin typeface="Calibri" charset="0"/>
                <a:ea typeface="Calibri" charset="0"/>
                <a:cs typeface="Calibri" charset="0"/>
                <a:sym typeface="Symbol" pitchFamily="18" charset="2"/>
              </a:rPr>
              <a:t>s</a:t>
            </a:r>
            <a:endParaRPr lang="en-GB" sz="1600" b="1" baseline="-25000">
              <a:latin typeface="Calibri" charset="0"/>
              <a:ea typeface="Calibri" charset="0"/>
              <a:cs typeface="Calibri" charset="0"/>
              <a:sym typeface="Symbol" pitchFamily="18" charset="2"/>
            </a:endParaRPr>
          </a:p>
        </p:txBody>
      </p:sp>
      <p:sp>
        <p:nvSpPr>
          <p:cNvPr id="17421" name="Line 12"/>
          <p:cNvSpPr>
            <a:spLocks noChangeShapeType="1"/>
          </p:cNvSpPr>
          <p:nvPr/>
        </p:nvSpPr>
        <p:spPr bwMode="auto">
          <a:xfrm>
            <a:off x="4953001" y="3200401"/>
            <a:ext cx="609600" cy="533400"/>
          </a:xfrm>
          <a:prstGeom prst="line">
            <a:avLst/>
          </a:prstGeom>
          <a:noFill/>
          <a:ln w="9525">
            <a:solidFill>
              <a:schemeClr val="tx1"/>
            </a:solidFill>
            <a:round/>
            <a:headEnd/>
            <a:tailEnd/>
          </a:ln>
        </p:spPr>
        <p:txBody>
          <a:bodyPr wrap="none" lIns="91431" tIns="45715" rIns="91431" bIns="45715" anchor="ctr"/>
          <a:lstStyle/>
          <a:p>
            <a:endParaRPr lang="en-US" sz="1600">
              <a:latin typeface="Calibri" charset="0"/>
              <a:ea typeface="Calibri" charset="0"/>
              <a:cs typeface="Calibri" charset="0"/>
            </a:endParaRPr>
          </a:p>
        </p:txBody>
      </p:sp>
      <p:sp>
        <p:nvSpPr>
          <p:cNvPr id="17422" name="Rectangle 13"/>
          <p:cNvSpPr>
            <a:spLocks noChangeArrowheads="1"/>
          </p:cNvSpPr>
          <p:nvPr/>
        </p:nvSpPr>
        <p:spPr bwMode="auto">
          <a:xfrm>
            <a:off x="3267779" y="5038726"/>
            <a:ext cx="1274946"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Term vectors</a:t>
            </a:r>
            <a:endParaRPr lang="en-GB" sz="1600" b="1" baseline="-25000">
              <a:latin typeface="Calibri" charset="0"/>
              <a:ea typeface="Calibri" charset="0"/>
              <a:cs typeface="Calibri" charset="0"/>
              <a:sym typeface="Symbol" pitchFamily="18" charset="2"/>
            </a:endParaRPr>
          </a:p>
        </p:txBody>
      </p:sp>
      <p:sp>
        <p:nvSpPr>
          <p:cNvPr id="17423" name="Rectangle 14"/>
          <p:cNvSpPr>
            <a:spLocks noChangeArrowheads="1"/>
          </p:cNvSpPr>
          <p:nvPr/>
        </p:nvSpPr>
        <p:spPr bwMode="auto">
          <a:xfrm>
            <a:off x="6016820" y="4005263"/>
            <a:ext cx="1734752"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Document vectors</a:t>
            </a:r>
            <a:endParaRPr lang="en-GB" sz="1600" b="1" baseline="-25000">
              <a:latin typeface="Calibri" charset="0"/>
              <a:ea typeface="Calibri" charset="0"/>
              <a:cs typeface="Calibri" charset="0"/>
              <a:sym typeface="Symbol" pitchFamily="18" charset="2"/>
            </a:endParaRPr>
          </a:p>
        </p:txBody>
      </p:sp>
      <p:sp>
        <p:nvSpPr>
          <p:cNvPr id="17424" name="Rectangle 15"/>
          <p:cNvSpPr>
            <a:spLocks noChangeArrowheads="1"/>
          </p:cNvSpPr>
          <p:nvPr/>
        </p:nvSpPr>
        <p:spPr bwMode="auto">
          <a:xfrm>
            <a:off x="1718353" y="5572127"/>
            <a:ext cx="64951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n</a:t>
            </a:r>
            <a:endParaRPr lang="en-GB" sz="1600" b="1">
              <a:latin typeface="Calibri" charset="0"/>
              <a:ea typeface="Calibri" charset="0"/>
              <a:cs typeface="Calibri" charset="0"/>
              <a:sym typeface="Symbol" pitchFamily="18" charset="2"/>
            </a:endParaRPr>
          </a:p>
        </p:txBody>
      </p:sp>
      <p:sp>
        <p:nvSpPr>
          <p:cNvPr id="17425" name="Rectangle 16"/>
          <p:cNvSpPr>
            <a:spLocks noChangeArrowheads="1"/>
          </p:cNvSpPr>
          <p:nvPr/>
        </p:nvSpPr>
        <p:spPr bwMode="auto">
          <a:xfrm>
            <a:off x="3592536" y="5572127"/>
            <a:ext cx="62066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m x s</a:t>
            </a:r>
            <a:endParaRPr lang="en-GB" sz="1600" b="1">
              <a:latin typeface="Calibri" charset="0"/>
              <a:ea typeface="Calibri" charset="0"/>
              <a:cs typeface="Calibri" charset="0"/>
              <a:sym typeface="Symbol" pitchFamily="18" charset="2"/>
            </a:endParaRPr>
          </a:p>
        </p:txBody>
      </p:sp>
      <p:sp>
        <p:nvSpPr>
          <p:cNvPr id="17426" name="Rectangle 17"/>
          <p:cNvSpPr>
            <a:spLocks noChangeArrowheads="1"/>
          </p:cNvSpPr>
          <p:nvPr/>
        </p:nvSpPr>
        <p:spPr bwMode="auto">
          <a:xfrm>
            <a:off x="4974865" y="5572127"/>
            <a:ext cx="535706"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 x s</a:t>
            </a:r>
            <a:endParaRPr lang="en-GB" sz="1600" b="1">
              <a:latin typeface="Calibri" charset="0"/>
              <a:ea typeface="Calibri" charset="0"/>
              <a:cs typeface="Calibri" charset="0"/>
              <a:sym typeface="Symbol" pitchFamily="18" charset="2"/>
            </a:endParaRPr>
          </a:p>
        </p:txBody>
      </p:sp>
      <p:sp>
        <p:nvSpPr>
          <p:cNvPr id="17427" name="Rectangle 18"/>
          <p:cNvSpPr>
            <a:spLocks noChangeArrowheads="1"/>
          </p:cNvSpPr>
          <p:nvPr/>
        </p:nvSpPr>
        <p:spPr bwMode="auto">
          <a:xfrm>
            <a:off x="6375697" y="5586413"/>
            <a:ext cx="564559"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s x n</a:t>
            </a:r>
            <a:endParaRPr lang="en-GB" sz="1600" b="1">
              <a:latin typeface="Calibri" charset="0"/>
              <a:ea typeface="Calibri" charset="0"/>
              <a:cs typeface="Calibri" charset="0"/>
              <a:sym typeface="Symbol" pitchFamily="18" charset="2"/>
            </a:endParaRPr>
          </a:p>
        </p:txBody>
      </p:sp>
      <p:sp>
        <p:nvSpPr>
          <p:cNvPr id="17428" name="Line 19"/>
          <p:cNvSpPr>
            <a:spLocks noChangeShapeType="1"/>
          </p:cNvSpPr>
          <p:nvPr/>
        </p:nvSpPr>
        <p:spPr bwMode="auto">
          <a:xfrm rot="5400000">
            <a:off x="3887788" y="2025654"/>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29" name="AutoShape 20"/>
          <p:cNvSpPr>
            <a:spLocks/>
          </p:cNvSpPr>
          <p:nvPr/>
        </p:nvSpPr>
        <p:spPr bwMode="auto">
          <a:xfrm rot="5400000">
            <a:off x="1907854" y="11247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0" name="Rectangle 21"/>
          <p:cNvSpPr>
            <a:spLocks noChangeArrowheads="1"/>
          </p:cNvSpPr>
          <p:nvPr/>
        </p:nvSpPr>
        <p:spPr bwMode="auto">
          <a:xfrm>
            <a:off x="1968512" y="1125538"/>
            <a:ext cx="295254"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n</a:t>
            </a:r>
            <a:endParaRPr lang="en-GB" sz="1600" b="1" baseline="30000" dirty="0">
              <a:latin typeface="Calibri" charset="0"/>
              <a:ea typeface="Calibri" charset="0"/>
              <a:cs typeface="Calibri" charset="0"/>
            </a:endParaRPr>
          </a:p>
        </p:txBody>
      </p:sp>
      <p:sp>
        <p:nvSpPr>
          <p:cNvPr id="17431" name="AutoShape 22"/>
          <p:cNvSpPr>
            <a:spLocks/>
          </p:cNvSpPr>
          <p:nvPr/>
        </p:nvSpPr>
        <p:spPr bwMode="auto">
          <a:xfrm>
            <a:off x="849314" y="1966913"/>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2" name="Rectangle 23"/>
          <p:cNvSpPr>
            <a:spLocks noChangeArrowheads="1"/>
          </p:cNvSpPr>
          <p:nvPr/>
        </p:nvSpPr>
        <p:spPr bwMode="auto">
          <a:xfrm>
            <a:off x="403759" y="3213101"/>
            <a:ext cx="35136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m</a:t>
            </a:r>
            <a:endParaRPr lang="en-GB" sz="1600" b="1" baseline="30000">
              <a:latin typeface="Calibri" charset="0"/>
              <a:ea typeface="Calibri" charset="0"/>
              <a:cs typeface="Calibri" charset="0"/>
            </a:endParaRPr>
          </a:p>
        </p:txBody>
      </p:sp>
      <p:sp>
        <p:nvSpPr>
          <p:cNvPr id="17433" name="Line 24"/>
          <p:cNvSpPr>
            <a:spLocks noChangeShapeType="1"/>
          </p:cNvSpPr>
          <p:nvPr/>
        </p:nvSpPr>
        <p:spPr bwMode="auto">
          <a:xfrm rot="5400000">
            <a:off x="3887788" y="2241555"/>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34" name="Line 25"/>
          <p:cNvSpPr>
            <a:spLocks noChangeShapeType="1"/>
          </p:cNvSpPr>
          <p:nvPr/>
        </p:nvSpPr>
        <p:spPr bwMode="auto">
          <a:xfrm rot="5400000">
            <a:off x="3887788" y="2457454"/>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35" name="AutoShape 26"/>
          <p:cNvSpPr>
            <a:spLocks/>
          </p:cNvSpPr>
          <p:nvPr/>
        </p:nvSpPr>
        <p:spPr bwMode="auto">
          <a:xfrm rot="5400000">
            <a:off x="3743327" y="1376366"/>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6" name="Rectangle 27"/>
          <p:cNvSpPr>
            <a:spLocks noChangeArrowheads="1"/>
          </p:cNvSpPr>
          <p:nvPr/>
        </p:nvSpPr>
        <p:spPr bwMode="auto">
          <a:xfrm>
            <a:off x="3821264" y="1125538"/>
            <a:ext cx="26640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s</a:t>
            </a:r>
            <a:endParaRPr lang="en-GB" sz="1600" b="1" baseline="30000">
              <a:latin typeface="Calibri" charset="0"/>
              <a:ea typeface="Calibri" charset="0"/>
              <a:cs typeface="Calibri" charset="0"/>
            </a:endParaRPr>
          </a:p>
        </p:txBody>
      </p:sp>
      <p:sp>
        <p:nvSpPr>
          <p:cNvPr id="17437" name="Rectangle 28"/>
          <p:cNvSpPr>
            <a:spLocks noChangeArrowheads="1"/>
          </p:cNvSpPr>
          <p:nvPr/>
        </p:nvSpPr>
        <p:spPr bwMode="auto">
          <a:xfrm>
            <a:off x="6310313" y="3200401"/>
            <a:ext cx="1142007" cy="588638"/>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38" name="Rectangle 29"/>
          <p:cNvSpPr>
            <a:spLocks noChangeArrowheads="1"/>
          </p:cNvSpPr>
          <p:nvPr/>
        </p:nvSpPr>
        <p:spPr bwMode="auto">
          <a:xfrm>
            <a:off x="6997860" y="3278188"/>
            <a:ext cx="415608"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D</a:t>
            </a:r>
            <a:r>
              <a:rPr lang="pt-BR" sz="1600" b="1" baseline="-25000">
                <a:latin typeface="Calibri" charset="0"/>
                <a:ea typeface="Calibri" charset="0"/>
                <a:cs typeface="Calibri" charset="0"/>
              </a:rPr>
              <a:t>s</a:t>
            </a:r>
            <a:r>
              <a:rPr lang="pt-BR" sz="1600" b="1" baseline="30000">
                <a:latin typeface="Calibri" charset="0"/>
                <a:ea typeface="Calibri" charset="0"/>
                <a:cs typeface="Calibri" charset="0"/>
              </a:rPr>
              <a:t>t</a:t>
            </a:r>
            <a:endParaRPr lang="en-GB" sz="1600" b="1" baseline="30000">
              <a:latin typeface="Calibri" charset="0"/>
              <a:ea typeface="Calibri" charset="0"/>
              <a:cs typeface="Calibri" charset="0"/>
            </a:endParaRPr>
          </a:p>
        </p:txBody>
      </p:sp>
      <p:sp>
        <p:nvSpPr>
          <p:cNvPr id="17439" name="AutoShape 30"/>
          <p:cNvSpPr>
            <a:spLocks/>
          </p:cNvSpPr>
          <p:nvPr/>
        </p:nvSpPr>
        <p:spPr bwMode="auto">
          <a:xfrm rot="5400000">
            <a:off x="6660358" y="2204244"/>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17440" name="Rectangle 31"/>
          <p:cNvSpPr>
            <a:spLocks noChangeArrowheads="1"/>
          </p:cNvSpPr>
          <p:nvPr/>
        </p:nvSpPr>
        <p:spPr bwMode="auto">
          <a:xfrm>
            <a:off x="6696880" y="2135188"/>
            <a:ext cx="295254"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n</a:t>
            </a:r>
            <a:endParaRPr lang="en-GB" sz="1600" b="1" baseline="30000">
              <a:latin typeface="Calibri" charset="0"/>
              <a:ea typeface="Calibri" charset="0"/>
              <a:cs typeface="Calibri" charset="0"/>
            </a:endParaRPr>
          </a:p>
        </p:txBody>
      </p:sp>
      <p:sp>
        <p:nvSpPr>
          <p:cNvPr id="17441" name="Line 32"/>
          <p:cNvSpPr>
            <a:spLocks noChangeShapeType="1"/>
          </p:cNvSpPr>
          <p:nvPr/>
        </p:nvSpPr>
        <p:spPr bwMode="auto">
          <a:xfrm>
            <a:off x="64452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2" name="Line 33"/>
          <p:cNvSpPr>
            <a:spLocks noChangeShapeType="1"/>
          </p:cNvSpPr>
          <p:nvPr/>
        </p:nvSpPr>
        <p:spPr bwMode="auto">
          <a:xfrm>
            <a:off x="66611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3" name="Line 34"/>
          <p:cNvSpPr>
            <a:spLocks noChangeShapeType="1"/>
          </p:cNvSpPr>
          <p:nvPr/>
        </p:nvSpPr>
        <p:spPr bwMode="auto">
          <a:xfrm>
            <a:off x="6877050" y="3286129"/>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17444" name="AutoShape 37"/>
          <p:cNvSpPr>
            <a:spLocks/>
          </p:cNvSpPr>
          <p:nvPr/>
        </p:nvSpPr>
        <p:spPr bwMode="auto">
          <a:xfrm rot="10800000">
            <a:off x="7885114" y="3141663"/>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17445" name="Rectangle 39"/>
          <p:cNvSpPr>
            <a:spLocks noChangeArrowheads="1"/>
          </p:cNvSpPr>
          <p:nvPr/>
        </p:nvSpPr>
        <p:spPr bwMode="auto">
          <a:xfrm>
            <a:off x="8356752" y="3284539"/>
            <a:ext cx="26640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rPr>
              <a:t>s</a:t>
            </a:r>
            <a:endParaRPr lang="en-GB" sz="1600" b="1" baseline="30000">
              <a:latin typeface="Calibri" charset="0"/>
              <a:ea typeface="Calibri" charset="0"/>
              <a:cs typeface="Calibri" charset="0"/>
            </a:endParaRPr>
          </a:p>
        </p:txBody>
      </p:sp>
      <p:sp>
        <p:nvSpPr>
          <p:cNvPr id="3" name="Rectangle 2"/>
          <p:cNvSpPr/>
          <p:nvPr/>
        </p:nvSpPr>
        <p:spPr bwMode="auto">
          <a:xfrm>
            <a:off x="2627786" y="1966198"/>
            <a:ext cx="348961" cy="304697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31" tIns="45715" rIns="91431" bIns="45715" numCol="1" rtlCol="0" anchor="ctr" anchorCtr="0" compatLnSpc="1">
            <a:prstTxWarp prst="textNoShape">
              <a:avLst/>
            </a:prstTxWarp>
            <a:spAutoFit/>
          </a:bodyPr>
          <a:lstStyle/>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p:txBody>
      </p:sp>
      <p:sp>
        <p:nvSpPr>
          <p:cNvPr id="4" name="Rectangle 3"/>
          <p:cNvSpPr/>
          <p:nvPr/>
        </p:nvSpPr>
        <p:spPr>
          <a:xfrm>
            <a:off x="2608855" y="1556792"/>
            <a:ext cx="343345" cy="338544"/>
          </a:xfrm>
          <a:prstGeom prst="rect">
            <a:avLst/>
          </a:prstGeom>
        </p:spPr>
        <p:txBody>
          <a:bodyPr wrap="none" lIns="91431" tIns="45715" rIns="91431" bIns="45715">
            <a:spAutoFit/>
          </a:bodyPr>
          <a:lstStyle/>
          <a:p>
            <a:r>
              <a:rPr lang="pt-BR" sz="1600" b="1" dirty="0" err="1">
                <a:latin typeface="Calibri" charset="0"/>
                <a:ea typeface="Calibri" charset="0"/>
                <a:cs typeface="Calibri" charset="0"/>
              </a:rPr>
              <a:t>q</a:t>
            </a:r>
            <a:r>
              <a:rPr lang="pt-BR" sz="1600" b="1" baseline="30000" dirty="0" err="1">
                <a:latin typeface="Calibri" charset="0"/>
                <a:ea typeface="Calibri" charset="0"/>
                <a:cs typeface="Calibri" charset="0"/>
              </a:rPr>
              <a:t>t</a:t>
            </a:r>
            <a:endParaRPr lang="en-GB" sz="1600" b="1" baseline="30000" dirty="0">
              <a:latin typeface="Calibri" charset="0"/>
              <a:ea typeface="Calibri" charset="0"/>
              <a:cs typeface="Calibri" charset="0"/>
            </a:endParaRPr>
          </a:p>
        </p:txBody>
      </p:sp>
      <p:sp>
        <p:nvSpPr>
          <p:cNvPr id="41" name="Rectangle 40"/>
          <p:cNvSpPr/>
          <p:nvPr/>
        </p:nvSpPr>
        <p:spPr bwMode="auto">
          <a:xfrm>
            <a:off x="7452320" y="3204275"/>
            <a:ext cx="216025" cy="584765"/>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31" tIns="45715" rIns="91431" bIns="45715" numCol="1" rtlCol="0" anchor="ctr" anchorCtr="0" compatLnSpc="1">
            <a:prstTxWarp prst="textNoShape">
              <a:avLst/>
            </a:prstTxWarp>
            <a:spAutoFit/>
          </a:bodyPr>
          <a:lstStyle/>
          <a:p>
            <a:pPr defTabSz="914310"/>
            <a:endParaRPr lang="en-US" sz="1600" dirty="0">
              <a:latin typeface="Calibri" charset="0"/>
              <a:ea typeface="Calibri" charset="0"/>
              <a:cs typeface="Calibri" charset="0"/>
            </a:endParaRPr>
          </a:p>
          <a:p>
            <a:pPr defTabSz="914310"/>
            <a:endParaRPr lang="en-US" sz="1600" dirty="0">
              <a:latin typeface="Calibri" charset="0"/>
              <a:ea typeface="Calibri" charset="0"/>
              <a:cs typeface="Calibri" charset="0"/>
            </a:endParaRPr>
          </a:p>
        </p:txBody>
      </p:sp>
      <p:sp>
        <p:nvSpPr>
          <p:cNvPr id="42" name="Rectangle 41"/>
          <p:cNvSpPr/>
          <p:nvPr/>
        </p:nvSpPr>
        <p:spPr>
          <a:xfrm>
            <a:off x="7399940" y="2708920"/>
            <a:ext cx="397848" cy="338544"/>
          </a:xfrm>
          <a:prstGeom prst="rect">
            <a:avLst/>
          </a:prstGeom>
        </p:spPr>
        <p:txBody>
          <a:bodyPr wrap="none" lIns="91431" tIns="45715" rIns="91431" bIns="45715">
            <a:spAutoFit/>
          </a:bodyPr>
          <a:lstStyle/>
          <a:p>
            <a:r>
              <a:rPr lang="pt-BR" sz="1600" b="1" dirty="0" err="1">
                <a:latin typeface="Calibri" charset="0"/>
                <a:ea typeface="Calibri" charset="0"/>
                <a:cs typeface="Calibri" charset="0"/>
              </a:rPr>
              <a:t>q</a:t>
            </a:r>
            <a:r>
              <a:rPr lang="pt-BR" sz="1600" b="1" dirty="0">
                <a:latin typeface="Calibri" charset="0"/>
                <a:ea typeface="Calibri" charset="0"/>
                <a:cs typeface="Calibri" charset="0"/>
              </a:rPr>
              <a:t>*</a:t>
            </a:r>
            <a:endParaRPr lang="en-GB" sz="1600" b="1" baseline="30000" dirty="0">
              <a:latin typeface="Calibri" charset="0"/>
              <a:ea typeface="Calibri" charset="0"/>
              <a:cs typeface="Calibri" charset="0"/>
            </a:endParaRPr>
          </a:p>
        </p:txBody>
      </p:sp>
      <p:grpSp>
        <p:nvGrpSpPr>
          <p:cNvPr id="43" name="Group 42"/>
          <p:cNvGrpSpPr/>
          <p:nvPr/>
        </p:nvGrpSpPr>
        <p:grpSpPr>
          <a:xfrm>
            <a:off x="1713837" y="4710338"/>
            <a:ext cx="465282" cy="461665"/>
            <a:chOff x="1856656" y="4710336"/>
            <a:chExt cx="504056" cy="461665"/>
          </a:xfrm>
        </p:grpSpPr>
        <p:cxnSp>
          <p:nvCxnSpPr>
            <p:cNvPr id="44" name="Straight Connector 43"/>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6" name="Rectangle 45"/>
            <p:cNvSpPr/>
            <p:nvPr/>
          </p:nvSpPr>
          <p:spPr bwMode="auto">
            <a:xfrm>
              <a:off x="2008659"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1" i="0" u="none" strike="noStrike" cap="none" normalizeH="0" baseline="0">
                <a:ln>
                  <a:noFill/>
                </a:ln>
                <a:solidFill>
                  <a:schemeClr val="tx1"/>
                </a:solidFill>
                <a:effectLst/>
                <a:latin typeface="Calibri" charset="0"/>
                <a:ea typeface="Calibri" charset="0"/>
                <a:cs typeface="Calibri" charset="0"/>
              </a:endParaRPr>
            </a:p>
          </p:txBody>
        </p:sp>
      </p:grpSp>
      <p:grpSp>
        <p:nvGrpSpPr>
          <p:cNvPr id="47" name="Group 46"/>
          <p:cNvGrpSpPr/>
          <p:nvPr/>
        </p:nvGrpSpPr>
        <p:grpSpPr>
          <a:xfrm>
            <a:off x="1713837" y="4710338"/>
            <a:ext cx="465282" cy="461665"/>
            <a:chOff x="1856656" y="4710336"/>
            <a:chExt cx="504056" cy="461665"/>
          </a:xfrm>
        </p:grpSpPr>
        <p:cxnSp>
          <p:nvCxnSpPr>
            <p:cNvPr id="48" name="Straight Connector 47"/>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0" name="Rectangle 49"/>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1" name="Group 50"/>
          <p:cNvGrpSpPr/>
          <p:nvPr/>
        </p:nvGrpSpPr>
        <p:grpSpPr>
          <a:xfrm>
            <a:off x="1846774" y="1758010"/>
            <a:ext cx="465282" cy="461665"/>
            <a:chOff x="1856656" y="4710336"/>
            <a:chExt cx="504056" cy="461665"/>
          </a:xfrm>
        </p:grpSpPr>
        <p:cxnSp>
          <p:nvCxnSpPr>
            <p:cNvPr id="52" name="Straight Connector 51"/>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4" name="Rectangle 53"/>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5" name="Group 54"/>
          <p:cNvGrpSpPr/>
          <p:nvPr/>
        </p:nvGrpSpPr>
        <p:grpSpPr>
          <a:xfrm>
            <a:off x="6632537" y="2910138"/>
            <a:ext cx="465282" cy="461665"/>
            <a:chOff x="1856656" y="4710336"/>
            <a:chExt cx="504056" cy="461665"/>
          </a:xfrm>
        </p:grpSpPr>
        <p:cxnSp>
          <p:nvCxnSpPr>
            <p:cNvPr id="56" name="Straight Connector 55"/>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8" name="Rectangle 57"/>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9" name="Group 58"/>
          <p:cNvGrpSpPr/>
          <p:nvPr/>
        </p:nvGrpSpPr>
        <p:grpSpPr>
          <a:xfrm>
            <a:off x="6632537" y="3486200"/>
            <a:ext cx="465282" cy="461665"/>
            <a:chOff x="1856656" y="4710336"/>
            <a:chExt cx="504056" cy="461665"/>
          </a:xfrm>
        </p:grpSpPr>
        <p:cxnSp>
          <p:nvCxnSpPr>
            <p:cNvPr id="60" name="Straight Connector 59"/>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62" name="Rectangle 61"/>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spTree>
    <p:extLst>
      <p:ext uri="{BB962C8B-B14F-4D97-AF65-F5344CB8AC3E}">
        <p14:creationId xmlns:p14="http://schemas.microsoft.com/office/powerpoint/2010/main" val="675589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lIns="92066" tIns="46034" rIns="92066" bIns="46034"/>
          <a:lstStyle/>
          <a:p>
            <a:pPr eaLnBrk="1" hangingPunct="1"/>
            <a:r>
              <a:rPr lang="en-US">
                <a:latin typeface="Calibri" charset="0"/>
              </a:rPr>
              <a:t>Example: Documents</a:t>
            </a:r>
          </a:p>
        </p:txBody>
      </p:sp>
      <p:sp>
        <p:nvSpPr>
          <p:cNvPr id="58370" name="Rectangle 3"/>
          <p:cNvSpPr>
            <a:spLocks noGrp="1" noChangeArrowheads="1"/>
          </p:cNvSpPr>
          <p:nvPr>
            <p:ph idx="1"/>
          </p:nvPr>
        </p:nvSpPr>
        <p:spPr>
          <a:xfrm>
            <a:off x="152400" y="1371600"/>
            <a:ext cx="8883162" cy="5029200"/>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rPr>
              <a:t>B1 A Course on Integral Equations</a:t>
            </a:r>
          </a:p>
          <a:p>
            <a:pPr marL="0" indent="0" eaLnBrk="1" hangingPunct="1">
              <a:lnSpc>
                <a:spcPct val="90000"/>
              </a:lnSpc>
            </a:pPr>
            <a:r>
              <a:rPr lang="en-US" sz="1600">
                <a:latin typeface="Calibri" charset="0"/>
              </a:rPr>
              <a:t>B2 Attractors for Semigroups and Evolution Equations</a:t>
            </a:r>
          </a:p>
          <a:p>
            <a:pPr marL="0" indent="0" eaLnBrk="1" hangingPunct="1">
              <a:lnSpc>
                <a:spcPct val="90000"/>
              </a:lnSpc>
            </a:pPr>
            <a:r>
              <a:rPr lang="en-US" sz="1600">
                <a:latin typeface="Calibri" charset="0"/>
              </a:rPr>
              <a:t>B3 Automatic Differentiation of Algorithms: Theory, Implementation, and Application</a:t>
            </a:r>
          </a:p>
          <a:p>
            <a:pPr marL="0" indent="0" eaLnBrk="1" hangingPunct="1">
              <a:lnSpc>
                <a:spcPct val="90000"/>
              </a:lnSpc>
            </a:pPr>
            <a:r>
              <a:rPr lang="en-US" sz="1600">
                <a:latin typeface="Calibri" charset="0"/>
              </a:rPr>
              <a:t>B4 Geometrical Aspects of Partial Differential Equations</a:t>
            </a:r>
          </a:p>
          <a:p>
            <a:pPr marL="0" indent="0" eaLnBrk="1" hangingPunct="1">
              <a:lnSpc>
                <a:spcPct val="90000"/>
              </a:lnSpc>
            </a:pPr>
            <a:r>
              <a:rPr lang="en-US" sz="1600">
                <a:latin typeface="Calibri" charset="0"/>
              </a:rPr>
              <a:t>B5 Ideals, Varieties, and Algorithms: An Introduction to Computational Algebraic Geometry and Commutative Algebra</a:t>
            </a:r>
          </a:p>
          <a:p>
            <a:pPr marL="0" indent="0" eaLnBrk="1" hangingPunct="1">
              <a:lnSpc>
                <a:spcPct val="90000"/>
              </a:lnSpc>
            </a:pPr>
            <a:r>
              <a:rPr lang="en-US" sz="1600">
                <a:latin typeface="Calibri" charset="0"/>
              </a:rPr>
              <a:t>B6 Introduction to Hamiltonian Dynamical Systems and the N-Body Problem</a:t>
            </a:r>
          </a:p>
          <a:p>
            <a:pPr marL="0" indent="0" eaLnBrk="1" hangingPunct="1">
              <a:lnSpc>
                <a:spcPct val="90000"/>
              </a:lnSpc>
            </a:pPr>
            <a:r>
              <a:rPr lang="en-US" sz="1600">
                <a:latin typeface="Calibri" charset="0"/>
              </a:rPr>
              <a:t>B7 Knapsack Problems: Algorithms and Computer Implementations</a:t>
            </a:r>
          </a:p>
          <a:p>
            <a:pPr marL="0" indent="0" eaLnBrk="1" hangingPunct="1">
              <a:lnSpc>
                <a:spcPct val="90000"/>
              </a:lnSpc>
            </a:pPr>
            <a:r>
              <a:rPr lang="en-US" sz="1600">
                <a:latin typeface="Calibri" charset="0"/>
              </a:rPr>
              <a:t>B8 Methods of Solving Singular Systems of Ordinary Differential Equations</a:t>
            </a:r>
          </a:p>
          <a:p>
            <a:pPr marL="0" indent="0" eaLnBrk="1" hangingPunct="1">
              <a:lnSpc>
                <a:spcPct val="90000"/>
              </a:lnSpc>
            </a:pPr>
            <a:r>
              <a:rPr lang="en-US" sz="1600">
                <a:latin typeface="Calibri" charset="0"/>
              </a:rPr>
              <a:t>B9 Nonlinear Systems</a:t>
            </a:r>
          </a:p>
          <a:p>
            <a:pPr marL="0" indent="0" eaLnBrk="1" hangingPunct="1">
              <a:lnSpc>
                <a:spcPct val="90000"/>
              </a:lnSpc>
            </a:pPr>
            <a:r>
              <a:rPr lang="en-US" sz="1600">
                <a:latin typeface="Calibri" charset="0"/>
              </a:rPr>
              <a:t>B10 Ordinary Differential Equations</a:t>
            </a:r>
          </a:p>
          <a:p>
            <a:pPr marL="0" indent="0" eaLnBrk="1" hangingPunct="1">
              <a:lnSpc>
                <a:spcPct val="90000"/>
              </a:lnSpc>
            </a:pPr>
            <a:r>
              <a:rPr lang="en-US" sz="1600">
                <a:latin typeface="Calibri" charset="0"/>
              </a:rPr>
              <a:t>B11 Oscillation Theory for Neutral Differential Equations with Delay</a:t>
            </a:r>
          </a:p>
          <a:p>
            <a:pPr marL="0" indent="0" eaLnBrk="1" hangingPunct="1">
              <a:lnSpc>
                <a:spcPct val="90000"/>
              </a:lnSpc>
            </a:pPr>
            <a:r>
              <a:rPr lang="en-US" sz="1600">
                <a:latin typeface="Calibri" charset="0"/>
              </a:rPr>
              <a:t>B12 Oscillation Theory of Delay Differential Equations</a:t>
            </a:r>
          </a:p>
          <a:p>
            <a:pPr marL="0" indent="0" eaLnBrk="1" hangingPunct="1">
              <a:lnSpc>
                <a:spcPct val="90000"/>
              </a:lnSpc>
            </a:pPr>
            <a:r>
              <a:rPr lang="en-US" sz="1600">
                <a:latin typeface="Calibri" charset="0"/>
              </a:rPr>
              <a:t>B13 Pseudodifferential Operators and Nonlinear Partial Differential Equations</a:t>
            </a:r>
          </a:p>
          <a:p>
            <a:pPr marL="0" indent="0" eaLnBrk="1" hangingPunct="1">
              <a:lnSpc>
                <a:spcPct val="90000"/>
              </a:lnSpc>
            </a:pPr>
            <a:r>
              <a:rPr lang="en-US" sz="1600">
                <a:latin typeface="Calibri" charset="0"/>
              </a:rPr>
              <a:t>B14 Sinc Methods for Quadrature and Differential Equations</a:t>
            </a:r>
          </a:p>
          <a:p>
            <a:pPr marL="0" indent="0" eaLnBrk="1" hangingPunct="1">
              <a:lnSpc>
                <a:spcPct val="90000"/>
              </a:lnSpc>
            </a:pPr>
            <a:r>
              <a:rPr lang="en-US" sz="1600">
                <a:latin typeface="Calibri" charset="0"/>
              </a:rPr>
              <a:t>B15 Stability of Stochastic Differential Equations with Respect to Semi-Martingales</a:t>
            </a:r>
          </a:p>
          <a:p>
            <a:pPr marL="0" indent="0" eaLnBrk="1" hangingPunct="1">
              <a:lnSpc>
                <a:spcPct val="90000"/>
              </a:lnSpc>
            </a:pPr>
            <a:r>
              <a:rPr lang="en-US" sz="1600">
                <a:latin typeface="Calibri" charset="0"/>
              </a:rPr>
              <a:t>B16 The Boundary Integral Approach to Static and Dynamic Contact Problems</a:t>
            </a:r>
          </a:p>
          <a:p>
            <a:pPr marL="0" indent="0" eaLnBrk="1" hangingPunct="1">
              <a:lnSpc>
                <a:spcPct val="90000"/>
              </a:lnSpc>
            </a:pPr>
            <a:r>
              <a:rPr lang="en-US" sz="1600">
                <a:latin typeface="Calibri" charset="0"/>
              </a:rPr>
              <a:t>B17 The Double Mellin-Barnes Type Integrals and Their Applications to Convolution Theory</a:t>
            </a:r>
          </a:p>
        </p:txBody>
      </p:sp>
      <p:sp>
        <p:nvSpPr>
          <p:cNvPr id="583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rPr>
              <a:t>©2021, Karl Aberer, EPFL-IC, Laboratoire de systèmes d'informations répartis </a:t>
            </a:r>
            <a:endParaRPr lang="en-GB" sz="900">
              <a:latin typeface="Verdana" charset="0"/>
            </a:endParaRPr>
          </a:p>
        </p:txBody>
      </p:sp>
    </p:spTree>
    <p:extLst>
      <p:ext uri="{BB962C8B-B14F-4D97-AF65-F5344CB8AC3E}">
        <p14:creationId xmlns:p14="http://schemas.microsoft.com/office/powerpoint/2010/main" val="2048741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59BA-2790-6E48-B6BF-314633CA837F}"/>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AEA09EC3-2FBA-A64F-8CE1-81C8FE246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4" y="1628800"/>
            <a:ext cx="9133776" cy="1139461"/>
          </a:xfrm>
        </p:spPr>
      </p:pic>
      <p:sp>
        <p:nvSpPr>
          <p:cNvPr id="4" name="Footer Placeholder 3">
            <a:extLst>
              <a:ext uri="{FF2B5EF4-FFF2-40B4-BE49-F238E27FC236}">
                <a16:creationId xmlns:a16="http://schemas.microsoft.com/office/drawing/2014/main" id="{F4CDFD61-171A-504D-A444-602A48DD8F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FAE8AB28-C10D-4A47-81A9-717E79F6C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8994738" cy="1224136"/>
          </a:xfrm>
          <a:prstGeom prst="rect">
            <a:avLst/>
          </a:prstGeom>
        </p:spPr>
      </p:pic>
    </p:spTree>
    <p:extLst>
      <p:ext uri="{BB962C8B-B14F-4D97-AF65-F5344CB8AC3E}">
        <p14:creationId xmlns:p14="http://schemas.microsoft.com/office/powerpoint/2010/main" val="156136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F14E-75E7-9A48-8ABE-993E92B5DE41}"/>
              </a:ext>
            </a:extLst>
          </p:cNvPr>
          <p:cNvSpPr>
            <a:spLocks noGrp="1"/>
          </p:cNvSpPr>
          <p:nvPr>
            <p:ph type="title"/>
          </p:nvPr>
        </p:nvSpPr>
        <p:spPr/>
        <p:txBody>
          <a:bodyPr/>
          <a:lstStyle/>
          <a:p>
            <a:r>
              <a:rPr lang="en-US" dirty="0"/>
              <a:t>Results (s=2)</a:t>
            </a:r>
          </a:p>
        </p:txBody>
      </p:sp>
      <p:pic>
        <p:nvPicPr>
          <p:cNvPr id="6" name="Content Placeholder 5">
            <a:extLst>
              <a:ext uri="{FF2B5EF4-FFF2-40B4-BE49-F238E27FC236}">
                <a16:creationId xmlns:a16="http://schemas.microsoft.com/office/drawing/2014/main" id="{A041D5DD-0D85-914A-A721-931A8148E0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303758"/>
            <a:ext cx="3195464" cy="3195464"/>
          </a:xfrm>
        </p:spPr>
      </p:pic>
      <p:sp>
        <p:nvSpPr>
          <p:cNvPr id="4" name="Footer Placeholder 3">
            <a:extLst>
              <a:ext uri="{FF2B5EF4-FFF2-40B4-BE49-F238E27FC236}">
                <a16:creationId xmlns:a16="http://schemas.microsoft.com/office/drawing/2014/main" id="{8C8096B4-A28C-D449-8294-27793BFCBC9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B4FCD1FD-D0AC-7548-B93F-ECCB741AA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650" y="3205825"/>
            <a:ext cx="2308172" cy="655223"/>
          </a:xfrm>
          <a:prstGeom prst="rect">
            <a:avLst/>
          </a:prstGeom>
        </p:spPr>
      </p:pic>
      <p:pic>
        <p:nvPicPr>
          <p:cNvPr id="10" name="Picture 9">
            <a:extLst>
              <a:ext uri="{FF2B5EF4-FFF2-40B4-BE49-F238E27FC236}">
                <a16:creationId xmlns:a16="http://schemas.microsoft.com/office/drawing/2014/main" id="{7312A9A2-4A47-214B-A36D-7AC535856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774" y="2264369"/>
            <a:ext cx="3120006" cy="3234853"/>
          </a:xfrm>
          <a:prstGeom prst="rect">
            <a:avLst/>
          </a:prstGeom>
        </p:spPr>
      </p:pic>
    </p:spTree>
    <p:extLst>
      <p:ext uri="{BB962C8B-B14F-4D97-AF65-F5344CB8AC3E}">
        <p14:creationId xmlns:p14="http://schemas.microsoft.com/office/powerpoint/2010/main" val="473323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C68F4-D272-4C49-9C44-9F3E7173D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32" y="303023"/>
            <a:ext cx="5660968" cy="5718265"/>
          </a:xfrm>
          <a:prstGeom prst="rect">
            <a:avLst/>
          </a:prstGeom>
        </p:spPr>
      </p:pic>
      <p:sp>
        <p:nvSpPr>
          <p:cNvPr id="21506"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21507" name="Rectangle 2"/>
          <p:cNvSpPr>
            <a:spLocks noGrp="1" noChangeArrowheads="1"/>
          </p:cNvSpPr>
          <p:nvPr>
            <p:ph type="title"/>
          </p:nvPr>
        </p:nvSpPr>
        <p:spPr>
          <a:xfrm>
            <a:off x="152400" y="304800"/>
            <a:ext cx="8305800" cy="1468016"/>
          </a:xfrm>
        </p:spPr>
        <p:txBody>
          <a:bodyPr/>
          <a:lstStyle/>
          <a:p>
            <a:pPr algn="l" eaLnBrk="1" hangingPunct="1"/>
            <a:r>
              <a:rPr lang="fr-CH" dirty="0"/>
              <a:t>Plot of Terms and </a:t>
            </a:r>
            <a:br>
              <a:rPr lang="fr-CH" dirty="0"/>
            </a:br>
            <a:r>
              <a:rPr lang="fr-CH" dirty="0"/>
              <a:t>Documents in 2-d </a:t>
            </a:r>
            <a:br>
              <a:rPr lang="fr-CH" dirty="0"/>
            </a:br>
            <a:r>
              <a:rPr lang="fr-CH" dirty="0"/>
              <a:t>Concept Space</a:t>
            </a:r>
            <a:endParaRPr lang="en-GB" dirty="0"/>
          </a:p>
        </p:txBody>
      </p:sp>
    </p:spTree>
    <p:extLst>
      <p:ext uri="{BB962C8B-B14F-4D97-AF65-F5344CB8AC3E}">
        <p14:creationId xmlns:p14="http://schemas.microsoft.com/office/powerpoint/2010/main" val="2970798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2800" dirty="0"/>
              <a:t>Applying SVD to a term-document matrix M. Each concept is represented in K</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as a singular value</a:t>
            </a:r>
          </a:p>
          <a:p>
            <a:pPr marL="514350" indent="-514350">
              <a:buFont typeface="Arial" charset="0"/>
              <a:buAutoNum type="alphaUcPeriod"/>
            </a:pPr>
            <a:r>
              <a:rPr lang="en-US" altLang="en-US" sz="2400" dirty="0">
                <a:ea typeface="MS PGothic" charset="-128"/>
              </a:rPr>
              <a:t>as a linear combination of terms of the vocabulary</a:t>
            </a:r>
          </a:p>
          <a:p>
            <a:pPr marL="514350" indent="-514350">
              <a:buFont typeface="Arial" charset="0"/>
              <a:buAutoNum type="alphaUcPeriod"/>
            </a:pPr>
            <a:r>
              <a:rPr lang="en-US" altLang="en-US" sz="2400" dirty="0">
                <a:ea typeface="MS PGothic" charset="-128"/>
              </a:rPr>
              <a:t>as a linear combination of documents in the document collection</a:t>
            </a:r>
          </a:p>
          <a:p>
            <a:pPr marL="514350" indent="-514350">
              <a:buFont typeface="Arial" charset="0"/>
              <a:buAutoNum type="alphaUcPeriod"/>
            </a:pPr>
            <a:r>
              <a:rPr lang="en-US" altLang="en-US" sz="2400" dirty="0">
                <a:ea typeface="MS PGothic" charset="-128"/>
              </a:rPr>
              <a:t>as a least squares approximation of the matrix M</a:t>
            </a:r>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549588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2800" dirty="0"/>
              <a:t>The number of term vectors in the matrix </a:t>
            </a:r>
            <a:r>
              <a:rPr lang="pt-BR" sz="2800">
                <a:sym typeface="Symbol" pitchFamily="18" charset="2"/>
              </a:rPr>
              <a:t>K</a:t>
            </a:r>
            <a:r>
              <a:rPr lang="pt-BR" sz="2800" baseline="-25000">
                <a:sym typeface="Symbol" pitchFamily="18" charset="2"/>
              </a:rPr>
              <a:t>s</a:t>
            </a:r>
            <a:br>
              <a:rPr lang="en-GB" sz="2800">
                <a:sym typeface="Symbol" pitchFamily="18" charset="2"/>
              </a:rPr>
            </a:br>
            <a:r>
              <a:rPr lang="en-US" altLang="en-US" sz="2800" dirty="0"/>
              <a:t>used for LSI</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sz="2400" dirty="0">
                <a:ea typeface="MS PGothic" charset="-128"/>
              </a:rPr>
              <a:t>Is smaller than the number of rows in the matrix M</a:t>
            </a:r>
          </a:p>
          <a:p>
            <a:pPr marL="514350" indent="-514350">
              <a:buFont typeface="Arial" charset="0"/>
              <a:buAutoNum type="alphaUcPeriod"/>
            </a:pPr>
            <a:r>
              <a:rPr lang="en-US" altLang="en-US" sz="2400" dirty="0">
                <a:ea typeface="MS PGothic" charset="-128"/>
              </a:rPr>
              <a:t>Is the same as the number of rows in the matrix M</a:t>
            </a:r>
          </a:p>
          <a:p>
            <a:pPr marL="514350" indent="-514350">
              <a:buFont typeface="Arial" charset="0"/>
              <a:buAutoNum type="alphaUcPeriod"/>
            </a:pPr>
            <a:r>
              <a:rPr lang="en-US" altLang="en-US" sz="2400" dirty="0">
                <a:ea typeface="MS PGothic" charset="-128"/>
              </a:rPr>
              <a:t>Is larger than the number of rows in the matrix M</a:t>
            </a:r>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131606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Problem</a:t>
            </a:r>
          </a:p>
        </p:txBody>
      </p:sp>
      <p:sp>
        <p:nvSpPr>
          <p:cNvPr id="3" name="Content Placeholder 2"/>
          <p:cNvSpPr>
            <a:spLocks noGrp="1"/>
          </p:cNvSpPr>
          <p:nvPr>
            <p:ph idx="1"/>
          </p:nvPr>
        </p:nvSpPr>
        <p:spPr/>
        <p:txBody>
          <a:bodyPr/>
          <a:lstStyle/>
          <a:p>
            <a:r>
              <a:rPr lang="en-GB" sz="2800" dirty="0"/>
              <a:t>Vector Space Retrieval handles poorly the following two situations</a:t>
            </a:r>
          </a:p>
          <a:p>
            <a:endParaRPr lang="en-GB" sz="2800" dirty="0"/>
          </a:p>
          <a:p>
            <a:r>
              <a:rPr lang="en-GB" sz="2800" dirty="0"/>
              <a:t>1. </a:t>
            </a:r>
            <a:r>
              <a:rPr lang="en-GB" sz="2800" i="1" dirty="0"/>
              <a:t>Synonymy</a:t>
            </a:r>
            <a:r>
              <a:rPr lang="en-GB" sz="2800" dirty="0"/>
              <a:t>: different terms refer to the same concept, e.g. car and automobile</a:t>
            </a:r>
          </a:p>
          <a:p>
            <a:pPr lvl="1"/>
            <a:r>
              <a:rPr lang="en-GB" sz="2400" dirty="0"/>
              <a:t>Result: poor recall</a:t>
            </a:r>
          </a:p>
          <a:p>
            <a:r>
              <a:rPr lang="en-GB" sz="2800" dirty="0"/>
              <a:t>2. </a:t>
            </a:r>
            <a:r>
              <a:rPr lang="en-GB" sz="2800" i="1" dirty="0"/>
              <a:t>Homonymy</a:t>
            </a:r>
            <a:r>
              <a:rPr lang="en-GB" sz="2800" dirty="0"/>
              <a:t>: the same term may have different meanings, e.g. apple, model, bank </a:t>
            </a:r>
          </a:p>
          <a:p>
            <a:pPr lvl="1"/>
            <a:r>
              <a:rPr lang="en-GB" sz="2400" dirty="0"/>
              <a:t>Result: poor precision</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67469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t>A query transformed into the concept space for LSI has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sz="2800" dirty="0">
                <a:ea typeface="MS PGothic" charset="-128"/>
              </a:rPr>
              <a:t>s components (number of singular values)</a:t>
            </a:r>
          </a:p>
          <a:p>
            <a:pPr marL="514350" indent="-514350">
              <a:buFont typeface="Arial" charset="0"/>
              <a:buAutoNum type="alphaUcPeriod"/>
            </a:pPr>
            <a:r>
              <a:rPr lang="en-US" altLang="en-US" sz="2800" dirty="0">
                <a:ea typeface="MS PGothic" charset="-128"/>
              </a:rPr>
              <a:t>m components (size of vocabulary)</a:t>
            </a:r>
          </a:p>
          <a:p>
            <a:pPr marL="514350" indent="-514350">
              <a:buFont typeface="Arial" charset="0"/>
              <a:buAutoNum type="alphaUcPeriod"/>
            </a:pPr>
            <a:r>
              <a:rPr lang="en-US" altLang="en-US" sz="2800" dirty="0">
                <a:ea typeface="MS PGothic" charset="-128"/>
              </a:rPr>
              <a:t>n components (number of documents)</a:t>
            </a:r>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44869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
        <p:nvSpPr>
          <p:cNvPr id="22531" name="Rectangle 2"/>
          <p:cNvSpPr>
            <a:spLocks noGrp="1" noChangeArrowheads="1"/>
          </p:cNvSpPr>
          <p:nvPr>
            <p:ph type="title"/>
          </p:nvPr>
        </p:nvSpPr>
        <p:spPr/>
        <p:txBody>
          <a:bodyPr/>
          <a:lstStyle/>
          <a:p>
            <a:pPr eaLnBrk="1" hangingPunct="1"/>
            <a:r>
              <a:rPr lang="fr-CH" dirty="0"/>
              <a:t>Discussion of Latent Semantic Indexing</a:t>
            </a:r>
            <a:endParaRPr lang="en-GB" dirty="0"/>
          </a:p>
        </p:txBody>
      </p:sp>
      <p:sp>
        <p:nvSpPr>
          <p:cNvPr id="22532" name="Rectangle 3"/>
          <p:cNvSpPr>
            <a:spLocks noGrp="1" noChangeArrowheads="1"/>
          </p:cNvSpPr>
          <p:nvPr>
            <p:ph type="body" idx="1"/>
          </p:nvPr>
        </p:nvSpPr>
        <p:spPr/>
        <p:txBody>
          <a:bodyPr/>
          <a:lstStyle/>
          <a:p>
            <a:pPr eaLnBrk="1" hangingPunct="1"/>
            <a:r>
              <a:rPr lang="en-GB" sz="2800" dirty="0"/>
              <a:t>Latent semantic indexing provides an interesting conceptualization of the IR problem</a:t>
            </a:r>
          </a:p>
          <a:p>
            <a:pPr eaLnBrk="1" hangingPunct="1"/>
            <a:r>
              <a:rPr lang="en-GB" sz="2800" dirty="0"/>
              <a:t>Advantages</a:t>
            </a:r>
          </a:p>
          <a:p>
            <a:pPr lvl="1" eaLnBrk="1" hangingPunct="1"/>
            <a:r>
              <a:rPr lang="en-GB" dirty="0"/>
              <a:t>It allows reducing the complexity of the underlying concept representation</a:t>
            </a:r>
          </a:p>
          <a:p>
            <a:pPr lvl="1" eaLnBrk="1" hangingPunct="1"/>
            <a:r>
              <a:rPr lang="en-GB" dirty="0"/>
              <a:t>Facilitates interfacing with the user</a:t>
            </a:r>
            <a:endParaRPr lang="en-GB" sz="1800" dirty="0"/>
          </a:p>
          <a:p>
            <a:pPr eaLnBrk="1" hangingPunct="1"/>
            <a:r>
              <a:rPr lang="en-GB" sz="2800" dirty="0"/>
              <a:t>Disadvantages</a:t>
            </a:r>
          </a:p>
          <a:p>
            <a:pPr lvl="1" eaLnBrk="1" hangingPunct="1"/>
            <a:r>
              <a:rPr lang="en-GB" dirty="0"/>
              <a:t>Computationally expensive</a:t>
            </a:r>
          </a:p>
          <a:p>
            <a:pPr lvl="1" eaLnBrk="1" hangingPunct="1"/>
            <a:r>
              <a:rPr lang="en-GB" dirty="0"/>
              <a:t>Poor statistical explanation</a:t>
            </a:r>
          </a:p>
          <a:p>
            <a:pPr eaLnBrk="1" hangingPunct="1"/>
            <a:endParaRPr lang="en-GB" sz="1800" dirty="0"/>
          </a:p>
        </p:txBody>
      </p:sp>
    </p:spTree>
    <p:extLst>
      <p:ext uri="{BB962C8B-B14F-4D97-AF65-F5344CB8AC3E}">
        <p14:creationId xmlns:p14="http://schemas.microsoft.com/office/powerpoint/2010/main" val="338869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Alternative Techniques</a:t>
            </a:r>
          </a:p>
        </p:txBody>
      </p:sp>
      <p:sp>
        <p:nvSpPr>
          <p:cNvPr id="3" name="Content Placeholder 2"/>
          <p:cNvSpPr>
            <a:spLocks noGrp="1"/>
          </p:cNvSpPr>
          <p:nvPr>
            <p:ph idx="1"/>
          </p:nvPr>
        </p:nvSpPr>
        <p:spPr/>
        <p:txBody>
          <a:bodyPr/>
          <a:lstStyle/>
          <a:p>
            <a:r>
              <a:rPr lang="en-GB" sz="2800" dirty="0"/>
              <a:t>Probabilistic Latent Semantic Analysis</a:t>
            </a:r>
          </a:p>
          <a:p>
            <a:pPr lvl="1"/>
            <a:r>
              <a:rPr lang="en-GB" sz="2400" dirty="0"/>
              <a:t>Based on Bayesian Networks</a:t>
            </a:r>
          </a:p>
          <a:p>
            <a:pPr marL="457200" lvl="1" indent="0">
              <a:buNone/>
            </a:pPr>
            <a:endParaRPr lang="en-GB" sz="2400" dirty="0"/>
          </a:p>
          <a:p>
            <a:r>
              <a:rPr lang="en-GB" sz="2800" dirty="0"/>
              <a:t>Latent </a:t>
            </a:r>
            <a:r>
              <a:rPr lang="en-GB" sz="2800" dirty="0" err="1"/>
              <a:t>Dirichlet</a:t>
            </a:r>
            <a:r>
              <a:rPr lang="en-GB" sz="2800" dirty="0"/>
              <a:t> Allocation</a:t>
            </a:r>
          </a:p>
          <a:p>
            <a:pPr lvl="1"/>
            <a:r>
              <a:rPr lang="en-GB" sz="2400" dirty="0"/>
              <a:t>Based on </a:t>
            </a:r>
            <a:r>
              <a:rPr lang="en-GB" sz="2400" dirty="0" err="1"/>
              <a:t>Dirichlet</a:t>
            </a:r>
            <a:r>
              <a:rPr lang="en-GB" sz="2400" dirty="0"/>
              <a:t> Distribution</a:t>
            </a:r>
          </a:p>
          <a:p>
            <a:pPr lvl="1"/>
            <a:r>
              <a:rPr lang="en-GB" sz="2400" dirty="0"/>
              <a:t>State-of-the-art method for concept extraction</a:t>
            </a:r>
          </a:p>
          <a:p>
            <a:endParaRPr lang="en-GB" sz="2800" dirty="0"/>
          </a:p>
          <a:p>
            <a:r>
              <a:rPr lang="en-GB" sz="2800" dirty="0"/>
              <a:t>Same objective of creating a lower-dimensional concept space based on the term-document matrix</a:t>
            </a:r>
          </a:p>
          <a:p>
            <a:pPr lvl="1"/>
            <a:r>
              <a:rPr lang="en-GB" sz="2400" dirty="0"/>
              <a:t>Better explained mathematical foundation</a:t>
            </a:r>
          </a:p>
          <a:p>
            <a:pPr lvl="1"/>
            <a:r>
              <a:rPr lang="en-GB" sz="2400" dirty="0"/>
              <a:t>Better experimental results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5859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a:t>
            </a:r>
            <a:r>
              <a:rPr lang="en-US" dirty="0" err="1"/>
              <a:t>Dirichlet</a:t>
            </a:r>
            <a:r>
              <a:rPr lang="en-US" dirty="0"/>
              <a:t> Allocation (LDA)</a:t>
            </a:r>
          </a:p>
        </p:txBody>
      </p:sp>
      <p:sp>
        <p:nvSpPr>
          <p:cNvPr id="3" name="Content Placeholder 2"/>
          <p:cNvSpPr>
            <a:spLocks noGrp="1"/>
          </p:cNvSpPr>
          <p:nvPr>
            <p:ph idx="1"/>
          </p:nvPr>
        </p:nvSpPr>
        <p:spPr/>
        <p:txBody>
          <a:bodyPr/>
          <a:lstStyle/>
          <a:p>
            <a:r>
              <a:rPr lang="en-US" b="1" dirty="0"/>
              <a:t>Idea</a:t>
            </a:r>
            <a:r>
              <a:rPr lang="en-US" dirty="0"/>
              <a:t>: assume a document collection is (randomly) generated from a known set of topics (probabilistic generative model)</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Line 2"/>
          <p:cNvSpPr>
            <a:spLocks noChangeShapeType="1"/>
          </p:cNvSpPr>
          <p:nvPr/>
        </p:nvSpPr>
        <p:spPr bwMode="auto">
          <a:xfrm>
            <a:off x="2867440" y="3742135"/>
            <a:ext cx="760810" cy="104060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6" name="Text Box 3"/>
          <p:cNvSpPr txBox="1">
            <a:spLocks noChangeArrowheads="1"/>
          </p:cNvSpPr>
          <p:nvPr/>
        </p:nvSpPr>
        <p:spPr bwMode="auto">
          <a:xfrm rot="4633291">
            <a:off x="2313106" y="3342159"/>
            <a:ext cx="39786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loan</a:t>
            </a:r>
          </a:p>
        </p:txBody>
      </p:sp>
      <p:sp>
        <p:nvSpPr>
          <p:cNvPr id="7" name="AutoShape 4"/>
          <p:cNvSpPr>
            <a:spLocks noChangeArrowheads="1"/>
          </p:cNvSpPr>
          <p:nvPr/>
        </p:nvSpPr>
        <p:spPr bwMode="auto">
          <a:xfrm>
            <a:off x="1904225" y="2863454"/>
            <a:ext cx="829865" cy="1298972"/>
          </a:xfrm>
          <a:prstGeom prst="can">
            <a:avLst>
              <a:gd name="adj" fmla="val 17878"/>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fr-FR" altLang="x-none" sz="1350">
              <a:solidFill>
                <a:schemeClr val="accent1"/>
              </a:solidFill>
              <a:latin typeface="Calibri" charset="0"/>
              <a:ea typeface="Calibri" charset="0"/>
              <a:cs typeface="Calibri" charset="0"/>
            </a:endParaRPr>
          </a:p>
        </p:txBody>
      </p:sp>
      <p:sp>
        <p:nvSpPr>
          <p:cNvPr id="8" name="Text Box 5"/>
          <p:cNvSpPr txBox="1">
            <a:spLocks noChangeArrowheads="1"/>
          </p:cNvSpPr>
          <p:nvPr/>
        </p:nvSpPr>
        <p:spPr bwMode="auto">
          <a:xfrm>
            <a:off x="2061387" y="4163615"/>
            <a:ext cx="63579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solidFill>
                  <a:schemeClr val="accent1"/>
                </a:solidFill>
                <a:latin typeface="Calibri" charset="0"/>
                <a:ea typeface="Calibri" charset="0"/>
                <a:cs typeface="Calibri" charset="0"/>
              </a:rPr>
              <a:t>TOPIC 1</a:t>
            </a:r>
          </a:p>
        </p:txBody>
      </p:sp>
      <p:sp>
        <p:nvSpPr>
          <p:cNvPr id="9" name="Text Box 6"/>
          <p:cNvSpPr txBox="1">
            <a:spLocks noChangeArrowheads="1"/>
          </p:cNvSpPr>
          <p:nvPr/>
        </p:nvSpPr>
        <p:spPr bwMode="auto">
          <a:xfrm rot="2033770">
            <a:off x="1917237" y="3138563"/>
            <a:ext cx="51809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money</a:t>
            </a:r>
          </a:p>
        </p:txBody>
      </p:sp>
      <p:sp>
        <p:nvSpPr>
          <p:cNvPr id="10" name="Text Box 7"/>
          <p:cNvSpPr txBox="1">
            <a:spLocks noChangeArrowheads="1"/>
          </p:cNvSpPr>
          <p:nvPr/>
        </p:nvSpPr>
        <p:spPr bwMode="auto">
          <a:xfrm rot="650964">
            <a:off x="2001757" y="3713039"/>
            <a:ext cx="39786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loan</a:t>
            </a:r>
          </a:p>
        </p:txBody>
      </p:sp>
      <p:sp>
        <p:nvSpPr>
          <p:cNvPr id="11" name="Text Box 8"/>
          <p:cNvSpPr txBox="1">
            <a:spLocks noChangeArrowheads="1"/>
          </p:cNvSpPr>
          <p:nvPr/>
        </p:nvSpPr>
        <p:spPr bwMode="auto">
          <a:xfrm rot="-582399">
            <a:off x="1995527" y="3440386"/>
            <a:ext cx="41389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bank</a:t>
            </a:r>
          </a:p>
        </p:txBody>
      </p:sp>
      <p:sp>
        <p:nvSpPr>
          <p:cNvPr id="12" name="Text Box 9"/>
          <p:cNvSpPr txBox="1">
            <a:spLocks noChangeArrowheads="1"/>
          </p:cNvSpPr>
          <p:nvPr/>
        </p:nvSpPr>
        <p:spPr bwMode="auto">
          <a:xfrm rot="-2288081">
            <a:off x="2207749" y="3095105"/>
            <a:ext cx="51809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money</a:t>
            </a:r>
          </a:p>
        </p:txBody>
      </p:sp>
      <p:sp>
        <p:nvSpPr>
          <p:cNvPr id="13" name="Text Box 10"/>
          <p:cNvSpPr txBox="1">
            <a:spLocks noChangeArrowheads="1"/>
          </p:cNvSpPr>
          <p:nvPr/>
        </p:nvSpPr>
        <p:spPr bwMode="auto">
          <a:xfrm rot="-5530761">
            <a:off x="1791931" y="3820196"/>
            <a:ext cx="41389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bank</a:t>
            </a:r>
          </a:p>
        </p:txBody>
      </p:sp>
      <p:sp>
        <p:nvSpPr>
          <p:cNvPr id="14" name="Text Box 11"/>
          <p:cNvSpPr txBox="1">
            <a:spLocks noChangeArrowheads="1"/>
          </p:cNvSpPr>
          <p:nvPr/>
        </p:nvSpPr>
        <p:spPr bwMode="auto">
          <a:xfrm rot="4633291">
            <a:off x="2311892" y="4953075"/>
            <a:ext cx="40267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river</a:t>
            </a:r>
          </a:p>
        </p:txBody>
      </p:sp>
      <p:sp>
        <p:nvSpPr>
          <p:cNvPr id="15" name="AutoShape 12"/>
          <p:cNvSpPr>
            <a:spLocks noChangeArrowheads="1"/>
          </p:cNvSpPr>
          <p:nvPr/>
        </p:nvSpPr>
        <p:spPr bwMode="auto">
          <a:xfrm>
            <a:off x="1904225" y="4471987"/>
            <a:ext cx="829865" cy="1298972"/>
          </a:xfrm>
          <a:prstGeom prst="can">
            <a:avLst>
              <a:gd name="adj" fmla="val 17878"/>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fr-FR" altLang="x-none" sz="1350">
              <a:latin typeface="Calibri" charset="0"/>
              <a:ea typeface="Calibri" charset="0"/>
              <a:cs typeface="Calibri" charset="0"/>
            </a:endParaRPr>
          </a:p>
        </p:txBody>
      </p:sp>
      <p:sp>
        <p:nvSpPr>
          <p:cNvPr id="16" name="Text Box 13"/>
          <p:cNvSpPr txBox="1">
            <a:spLocks noChangeArrowheads="1"/>
          </p:cNvSpPr>
          <p:nvPr/>
        </p:nvSpPr>
        <p:spPr bwMode="auto">
          <a:xfrm>
            <a:off x="2068531" y="5794772"/>
            <a:ext cx="61555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latin typeface="Calibri" charset="0"/>
                <a:ea typeface="Calibri" charset="0"/>
                <a:cs typeface="Calibri" charset="0"/>
              </a:rPr>
              <a:t>TOPIC 2</a:t>
            </a:r>
          </a:p>
        </p:txBody>
      </p:sp>
      <p:sp>
        <p:nvSpPr>
          <p:cNvPr id="17" name="Text Box 14"/>
          <p:cNvSpPr txBox="1">
            <a:spLocks noChangeArrowheads="1"/>
          </p:cNvSpPr>
          <p:nvPr/>
        </p:nvSpPr>
        <p:spPr bwMode="auto">
          <a:xfrm rot="-2652911">
            <a:off x="2014831" y="4729832"/>
            <a:ext cx="40267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river</a:t>
            </a:r>
          </a:p>
        </p:txBody>
      </p:sp>
      <p:sp>
        <p:nvSpPr>
          <p:cNvPr id="18" name="Text Box 15"/>
          <p:cNvSpPr txBox="1">
            <a:spLocks noChangeArrowheads="1"/>
          </p:cNvSpPr>
          <p:nvPr/>
        </p:nvSpPr>
        <p:spPr bwMode="auto">
          <a:xfrm rot="-1199306">
            <a:off x="1904103" y="5284069"/>
            <a:ext cx="40267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river</a:t>
            </a:r>
          </a:p>
        </p:txBody>
      </p:sp>
      <p:sp>
        <p:nvSpPr>
          <p:cNvPr id="19" name="Text Box 16"/>
          <p:cNvSpPr txBox="1">
            <a:spLocks noChangeArrowheads="1"/>
          </p:cNvSpPr>
          <p:nvPr/>
        </p:nvSpPr>
        <p:spPr bwMode="auto">
          <a:xfrm rot="-582399">
            <a:off x="1997032" y="5041181"/>
            <a:ext cx="51328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stream</a:t>
            </a:r>
          </a:p>
        </p:txBody>
      </p:sp>
      <p:sp>
        <p:nvSpPr>
          <p:cNvPr id="20" name="Text Box 17"/>
          <p:cNvSpPr txBox="1">
            <a:spLocks noChangeArrowheads="1"/>
          </p:cNvSpPr>
          <p:nvPr/>
        </p:nvSpPr>
        <p:spPr bwMode="auto">
          <a:xfrm rot="-2288081">
            <a:off x="2221746" y="4739358"/>
            <a:ext cx="41389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bank</a:t>
            </a:r>
          </a:p>
        </p:txBody>
      </p:sp>
      <p:sp>
        <p:nvSpPr>
          <p:cNvPr id="21" name="Text Box 18"/>
          <p:cNvSpPr txBox="1">
            <a:spLocks noChangeArrowheads="1"/>
          </p:cNvSpPr>
          <p:nvPr/>
        </p:nvSpPr>
        <p:spPr bwMode="auto">
          <a:xfrm rot="-9301568">
            <a:off x="2203887" y="5344196"/>
            <a:ext cx="41389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bank</a:t>
            </a:r>
          </a:p>
        </p:txBody>
      </p:sp>
      <p:sp>
        <p:nvSpPr>
          <p:cNvPr id="22" name="Text Box 19"/>
          <p:cNvSpPr txBox="1">
            <a:spLocks noChangeArrowheads="1"/>
          </p:cNvSpPr>
          <p:nvPr/>
        </p:nvSpPr>
        <p:spPr bwMode="auto">
          <a:xfrm rot="-9018167">
            <a:off x="2079184" y="5507906"/>
            <a:ext cx="51328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rgbClr val="FF0000"/>
                </a:solidFill>
                <a:latin typeface="Calibri" charset="0"/>
                <a:ea typeface="Calibri" charset="0"/>
                <a:cs typeface="Calibri" charset="0"/>
              </a:rPr>
              <a:t>stream</a:t>
            </a:r>
          </a:p>
        </p:txBody>
      </p:sp>
      <p:sp>
        <p:nvSpPr>
          <p:cNvPr id="23" name="Text Box 20"/>
          <p:cNvSpPr txBox="1">
            <a:spLocks noChangeArrowheads="1"/>
          </p:cNvSpPr>
          <p:nvPr/>
        </p:nvSpPr>
        <p:spPr bwMode="auto">
          <a:xfrm rot="-7954520">
            <a:off x="2175312" y="3736852"/>
            <a:ext cx="41389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bank</a:t>
            </a:r>
          </a:p>
        </p:txBody>
      </p:sp>
      <p:sp>
        <p:nvSpPr>
          <p:cNvPr id="24" name="Text Box 21"/>
          <p:cNvSpPr txBox="1">
            <a:spLocks noChangeArrowheads="1"/>
          </p:cNvSpPr>
          <p:nvPr/>
        </p:nvSpPr>
        <p:spPr bwMode="auto">
          <a:xfrm rot="10571648">
            <a:off x="2332750" y="3911279"/>
            <a:ext cx="39786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a:solidFill>
                  <a:schemeClr val="accent1"/>
                </a:solidFill>
                <a:latin typeface="Calibri" charset="0"/>
                <a:ea typeface="Calibri" charset="0"/>
                <a:cs typeface="Calibri" charset="0"/>
              </a:rPr>
              <a:t>loan</a:t>
            </a:r>
          </a:p>
        </p:txBody>
      </p:sp>
      <p:sp>
        <p:nvSpPr>
          <p:cNvPr id="25" name="Text Box 22"/>
          <p:cNvSpPr txBox="1">
            <a:spLocks noChangeArrowheads="1"/>
          </p:cNvSpPr>
          <p:nvPr/>
        </p:nvSpPr>
        <p:spPr bwMode="auto">
          <a:xfrm>
            <a:off x="3721117" y="4606528"/>
            <a:ext cx="3746897" cy="1142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spcBef>
                <a:spcPct val="50000"/>
              </a:spcBef>
            </a:pPr>
            <a:r>
              <a:rPr lang="en-US" altLang="x-none" sz="1050" dirty="0">
                <a:latin typeface="Calibri" charset="0"/>
                <a:ea typeface="Calibri" charset="0"/>
                <a:cs typeface="Calibri" charset="0"/>
              </a:rPr>
              <a:t>DOCUMENT 2: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baseline="30000" dirty="0">
                <a:solidFill>
                  <a:schemeClr val="accent1"/>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loan</a:t>
            </a:r>
            <a:r>
              <a:rPr lang="en-US" altLang="x-none" sz="1050" baseline="30000" dirty="0">
                <a:solidFill>
                  <a:schemeClr val="accent1"/>
                </a:solidFill>
                <a:latin typeface="Calibri" charset="0"/>
                <a:ea typeface="Calibri" charset="0"/>
                <a:cs typeface="Calibri" charset="0"/>
              </a:rPr>
              <a:t>1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loan</a:t>
            </a:r>
            <a:r>
              <a:rPr lang="en-US" altLang="x-none" sz="1050" baseline="30000" dirty="0">
                <a:solidFill>
                  <a:schemeClr val="accent1"/>
                </a:solidFill>
                <a:latin typeface="Calibri" charset="0"/>
                <a:ea typeface="Calibri" charset="0"/>
                <a:cs typeface="Calibri" charset="0"/>
              </a:rPr>
              <a:t>1</a:t>
            </a:r>
            <a:r>
              <a:rPr lang="en-US" altLang="x-none" sz="1050" baseline="30000" dirty="0">
                <a:solidFill>
                  <a:srgbClr val="99FF33"/>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baseline="30000" dirty="0">
                <a:solidFill>
                  <a:schemeClr val="accent1"/>
                </a:solidFill>
                <a:latin typeface="Calibri" charset="0"/>
                <a:ea typeface="Calibri" charset="0"/>
                <a:cs typeface="Calibri" charset="0"/>
              </a:rPr>
              <a:t> </a:t>
            </a:r>
            <a:r>
              <a:rPr lang="en-US" altLang="x-none" sz="1050" dirty="0">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a:t>
            </a:r>
            <a:r>
              <a:rPr lang="en-US" altLang="x-none" sz="1050" baseline="30000" dirty="0">
                <a:solidFill>
                  <a:srgbClr val="99FF33"/>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loan</a:t>
            </a:r>
            <a:r>
              <a:rPr lang="en-US" altLang="x-none" sz="1050" baseline="30000" dirty="0">
                <a:solidFill>
                  <a:schemeClr val="accent1"/>
                </a:solidFill>
                <a:latin typeface="Calibri" charset="0"/>
                <a:ea typeface="Calibri" charset="0"/>
                <a:cs typeface="Calibri" charset="0"/>
              </a:rPr>
              <a:t>1</a:t>
            </a:r>
            <a:r>
              <a:rPr lang="en-US" altLang="x-none" sz="1050" baseline="30000" dirty="0">
                <a:solidFill>
                  <a:srgbClr val="99FF33"/>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baseline="30000" dirty="0">
                <a:solidFill>
                  <a:schemeClr val="accent1"/>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loan</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baseline="30000" dirty="0">
                <a:solidFill>
                  <a:schemeClr val="accent1"/>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a:t>
            </a:r>
            <a:r>
              <a:rPr lang="en-US" altLang="x-none" sz="1050" baseline="30000" dirty="0">
                <a:solidFill>
                  <a:srgbClr val="99FF33"/>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loan</a:t>
            </a:r>
            <a:r>
              <a:rPr lang="en-US" altLang="x-none" sz="1050" baseline="30000" dirty="0">
                <a:solidFill>
                  <a:schemeClr val="accent1"/>
                </a:solidFill>
                <a:latin typeface="Calibri" charset="0"/>
                <a:ea typeface="Calibri" charset="0"/>
                <a:cs typeface="Calibri" charset="0"/>
              </a:rPr>
              <a:t>1</a:t>
            </a:r>
            <a:r>
              <a:rPr lang="en-US" altLang="x-none" sz="1050" baseline="30000" dirty="0">
                <a:solidFill>
                  <a:srgbClr val="99FF33"/>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baseline="30000" dirty="0">
                <a:solidFill>
                  <a:schemeClr val="accent1"/>
                </a:solidFill>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a:t>
            </a:r>
            <a:r>
              <a:rPr lang="en-US" altLang="x-none" sz="1050" dirty="0">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bank</a:t>
            </a:r>
            <a:r>
              <a:rPr lang="en-US" altLang="x-none" sz="1050" baseline="30000" dirty="0">
                <a:solidFill>
                  <a:srgbClr val="FF0000"/>
                </a:solidFill>
                <a:latin typeface="Calibri" charset="0"/>
                <a:ea typeface="Calibri" charset="0"/>
                <a:cs typeface="Calibri" charset="0"/>
              </a:rPr>
              <a:t>2</a:t>
            </a:r>
            <a:r>
              <a:rPr lang="en-US" altLang="x-none" sz="1050" baseline="3000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p>
          <a:p>
            <a:pPr algn="just" eaLnBrk="1" hangingPunct="1">
              <a:spcBef>
                <a:spcPct val="50000"/>
              </a:spcBef>
            </a:pPr>
            <a:endParaRPr lang="en-US" altLang="x-none" sz="1050" dirty="0">
              <a:latin typeface="Calibri" charset="0"/>
              <a:ea typeface="Calibri" charset="0"/>
              <a:cs typeface="Calibri" charset="0"/>
            </a:endParaRPr>
          </a:p>
        </p:txBody>
      </p:sp>
      <p:sp>
        <p:nvSpPr>
          <p:cNvPr id="26" name="Text Box 23"/>
          <p:cNvSpPr txBox="1">
            <a:spLocks noChangeArrowheads="1"/>
          </p:cNvSpPr>
          <p:nvPr/>
        </p:nvSpPr>
        <p:spPr bwMode="auto">
          <a:xfrm>
            <a:off x="3692543" y="3456385"/>
            <a:ext cx="3789759" cy="900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spcBef>
                <a:spcPct val="50000"/>
              </a:spcBef>
            </a:pPr>
            <a:r>
              <a:rPr lang="en-US" altLang="x-none" sz="1050" dirty="0">
                <a:latin typeface="Calibri" charset="0"/>
                <a:ea typeface="Calibri" charset="0"/>
                <a:cs typeface="Calibri" charset="0"/>
              </a:rPr>
              <a:t>DOCUMENT 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loan</a:t>
            </a:r>
            <a:r>
              <a:rPr lang="en-US" altLang="x-none" sz="1050" baseline="30000" dirty="0">
                <a:solidFill>
                  <a:schemeClr val="accent1"/>
                </a:solidFill>
                <a:latin typeface="Calibri" charset="0"/>
                <a:ea typeface="Calibri" charset="0"/>
                <a:cs typeface="Calibri" charset="0"/>
              </a:rPr>
              <a:t>1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loan</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  money</a:t>
            </a:r>
            <a:r>
              <a:rPr lang="en-US" altLang="x-none" sz="1050" baseline="30000" dirty="0">
                <a:solidFill>
                  <a:schemeClr val="accent1"/>
                </a:solidFill>
                <a:latin typeface="Calibri" charset="0"/>
                <a:ea typeface="Calibri" charset="0"/>
                <a:cs typeface="Calibri" charset="0"/>
              </a:rPr>
              <a:t>1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loan</a:t>
            </a:r>
            <a:r>
              <a:rPr lang="en-US" altLang="x-none" sz="1050" baseline="30000" dirty="0">
                <a:solidFill>
                  <a:schemeClr val="accent1"/>
                </a:solidFill>
                <a:latin typeface="Calibri" charset="0"/>
                <a:ea typeface="Calibri" charset="0"/>
                <a:cs typeface="Calibri" charset="0"/>
              </a:rPr>
              <a:t>1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a:t>
            </a:r>
            <a:r>
              <a:rPr lang="en-US" altLang="x-none" sz="1050" dirty="0">
                <a:solidFill>
                  <a:srgbClr val="FF0000"/>
                </a:solidFill>
                <a:latin typeface="Calibri" charset="0"/>
                <a:ea typeface="Calibri" charset="0"/>
                <a:cs typeface="Calibri" charset="0"/>
              </a:rPr>
              <a:t> stream</a:t>
            </a:r>
            <a:r>
              <a:rPr lang="en-US" altLang="x-none" sz="1050" baseline="30000" dirty="0">
                <a:solidFill>
                  <a:srgbClr val="FF0000"/>
                </a:solidFill>
                <a:latin typeface="Calibri" charset="0"/>
                <a:ea typeface="Calibri" charset="0"/>
                <a:cs typeface="Calibri" charset="0"/>
              </a:rPr>
              <a:t>2</a:t>
            </a:r>
            <a:r>
              <a:rPr lang="en-US" altLang="x-none" sz="1050" dirty="0">
                <a:latin typeface="Calibri" charset="0"/>
                <a:ea typeface="Calibri" charset="0"/>
                <a:cs typeface="Calibri" charset="0"/>
              </a:rPr>
              <a:t>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a:t>
            </a:r>
            <a:r>
              <a:rPr lang="en-US" altLang="x-none" sz="1050" dirty="0">
                <a:solidFill>
                  <a:srgbClr val="FF0000"/>
                </a:solidFill>
                <a:latin typeface="Calibri" charset="0"/>
                <a:ea typeface="Calibri" charset="0"/>
                <a:cs typeface="Calibri" charset="0"/>
              </a:rPr>
              <a:t>river</a:t>
            </a:r>
            <a:r>
              <a:rPr lang="en-US" altLang="x-none" sz="1050" baseline="30000" dirty="0">
                <a:solidFill>
                  <a:srgbClr val="FF0000"/>
                </a:solidFill>
                <a:latin typeface="Calibri" charset="0"/>
                <a:ea typeface="Calibri" charset="0"/>
                <a:cs typeface="Calibri" charset="0"/>
              </a:rPr>
              <a:t>2 </a:t>
            </a:r>
            <a:r>
              <a:rPr lang="en-US" altLang="x-none" sz="1050" dirty="0">
                <a:solidFill>
                  <a:schemeClr val="accent1"/>
                </a:solidFill>
                <a:latin typeface="Calibri" charset="0"/>
                <a:ea typeface="Calibri" charset="0"/>
                <a:cs typeface="Calibri" charset="0"/>
              </a:rPr>
              <a:t>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a:t>
            </a:r>
            <a:r>
              <a:rPr lang="en-US" altLang="x-none" sz="1050" dirty="0">
                <a:solidFill>
                  <a:schemeClr val="accent1"/>
                </a:solidFill>
                <a:latin typeface="Calibri" charset="0"/>
                <a:ea typeface="Calibri" charset="0"/>
                <a:cs typeface="Calibri" charset="0"/>
              </a:rPr>
              <a:t>  loan</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  bank</a:t>
            </a:r>
            <a:r>
              <a:rPr lang="en-US" altLang="x-none" sz="1050" baseline="30000" dirty="0">
                <a:solidFill>
                  <a:schemeClr val="accent1"/>
                </a:solidFill>
                <a:latin typeface="Calibri" charset="0"/>
                <a:ea typeface="Calibri" charset="0"/>
                <a:cs typeface="Calibri" charset="0"/>
              </a:rPr>
              <a:t>1  </a:t>
            </a:r>
            <a:r>
              <a:rPr lang="en-US" altLang="x-none" sz="1050" dirty="0">
                <a:solidFill>
                  <a:schemeClr val="accent1"/>
                </a:solidFill>
                <a:latin typeface="Calibri" charset="0"/>
                <a:ea typeface="Calibri" charset="0"/>
                <a:cs typeface="Calibri" charset="0"/>
              </a:rPr>
              <a:t>money</a:t>
            </a:r>
            <a:r>
              <a:rPr lang="en-US" altLang="x-none" sz="1050" baseline="30000" dirty="0">
                <a:solidFill>
                  <a:schemeClr val="accent1"/>
                </a:solidFill>
                <a:latin typeface="Calibri" charset="0"/>
                <a:ea typeface="Calibri" charset="0"/>
                <a:cs typeface="Calibri" charset="0"/>
              </a:rPr>
              <a:t>1 </a:t>
            </a:r>
            <a:r>
              <a:rPr lang="en-US" altLang="x-none" sz="1050" dirty="0">
                <a:solidFill>
                  <a:srgbClr val="FF0000"/>
                </a:solidFill>
                <a:latin typeface="Calibri" charset="0"/>
                <a:ea typeface="Calibri" charset="0"/>
                <a:cs typeface="Calibri" charset="0"/>
              </a:rPr>
              <a:t>stream</a:t>
            </a:r>
            <a:r>
              <a:rPr lang="en-US" altLang="x-none" sz="1050" baseline="30000" dirty="0">
                <a:solidFill>
                  <a:srgbClr val="FF0000"/>
                </a:solidFill>
                <a:latin typeface="Calibri" charset="0"/>
                <a:ea typeface="Calibri" charset="0"/>
                <a:cs typeface="Calibri" charset="0"/>
              </a:rPr>
              <a:t>2</a:t>
            </a:r>
            <a:r>
              <a:rPr lang="en-US" altLang="x-none" sz="1050" dirty="0">
                <a:latin typeface="Calibri" charset="0"/>
                <a:ea typeface="Calibri" charset="0"/>
                <a:cs typeface="Calibri" charset="0"/>
              </a:rPr>
              <a:t> </a:t>
            </a:r>
            <a:endParaRPr lang="en-US" altLang="x-none" sz="1050" baseline="30000" dirty="0">
              <a:solidFill>
                <a:srgbClr val="99FF33"/>
              </a:solidFill>
              <a:latin typeface="Calibri" charset="0"/>
              <a:ea typeface="Calibri" charset="0"/>
              <a:cs typeface="Calibri" charset="0"/>
            </a:endParaRPr>
          </a:p>
          <a:p>
            <a:pPr algn="just" eaLnBrk="1" hangingPunct="1">
              <a:spcBef>
                <a:spcPct val="50000"/>
              </a:spcBef>
            </a:pPr>
            <a:endParaRPr lang="en-US" altLang="x-none" sz="1050" baseline="30000" dirty="0">
              <a:solidFill>
                <a:srgbClr val="99FF33"/>
              </a:solidFill>
              <a:latin typeface="Calibri" charset="0"/>
              <a:ea typeface="Calibri" charset="0"/>
              <a:cs typeface="Calibri" charset="0"/>
            </a:endParaRPr>
          </a:p>
        </p:txBody>
      </p:sp>
      <p:sp>
        <p:nvSpPr>
          <p:cNvPr id="27" name="Text Box 24"/>
          <p:cNvSpPr txBox="1">
            <a:spLocks noChangeArrowheads="1"/>
          </p:cNvSpPr>
          <p:nvPr/>
        </p:nvSpPr>
        <p:spPr bwMode="auto">
          <a:xfrm>
            <a:off x="3409680" y="4382690"/>
            <a:ext cx="2728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solidFill>
                  <a:schemeClr val="accent1"/>
                </a:solidFill>
                <a:latin typeface="Calibri" charset="0"/>
                <a:ea typeface="Calibri" charset="0"/>
                <a:cs typeface="Calibri" charset="0"/>
              </a:rPr>
              <a:t>.3</a:t>
            </a:r>
          </a:p>
        </p:txBody>
      </p:sp>
      <p:sp>
        <p:nvSpPr>
          <p:cNvPr id="28" name="Line 25"/>
          <p:cNvSpPr>
            <a:spLocks noChangeShapeType="1"/>
          </p:cNvSpPr>
          <p:nvPr/>
        </p:nvSpPr>
        <p:spPr bwMode="auto">
          <a:xfrm>
            <a:off x="2867440" y="3663554"/>
            <a:ext cx="770335" cy="18811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29" name="Line 26"/>
          <p:cNvSpPr>
            <a:spLocks noChangeShapeType="1"/>
          </p:cNvSpPr>
          <p:nvPr/>
        </p:nvSpPr>
        <p:spPr bwMode="auto">
          <a:xfrm flipV="1">
            <a:off x="2842438" y="3917156"/>
            <a:ext cx="802481" cy="120372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30" name="Line 27"/>
          <p:cNvSpPr>
            <a:spLocks noChangeShapeType="1"/>
          </p:cNvSpPr>
          <p:nvPr/>
        </p:nvSpPr>
        <p:spPr bwMode="auto">
          <a:xfrm flipV="1">
            <a:off x="2846008" y="4838700"/>
            <a:ext cx="791766" cy="33813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31" name="Text Box 28"/>
          <p:cNvSpPr txBox="1">
            <a:spLocks noChangeArrowheads="1"/>
          </p:cNvSpPr>
          <p:nvPr/>
        </p:nvSpPr>
        <p:spPr bwMode="auto">
          <a:xfrm>
            <a:off x="3261538" y="3499247"/>
            <a:ext cx="31551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solidFill>
                  <a:schemeClr val="accent1"/>
                </a:solidFill>
                <a:latin typeface="Calibri" charset="0"/>
                <a:ea typeface="Calibri" charset="0"/>
                <a:cs typeface="Calibri" charset="0"/>
              </a:rPr>
              <a:t>.8</a:t>
            </a:r>
          </a:p>
        </p:txBody>
      </p:sp>
      <p:sp>
        <p:nvSpPr>
          <p:cNvPr id="32" name="Text Box 29"/>
          <p:cNvSpPr txBox="1">
            <a:spLocks noChangeArrowheads="1"/>
          </p:cNvSpPr>
          <p:nvPr/>
        </p:nvSpPr>
        <p:spPr bwMode="auto">
          <a:xfrm>
            <a:off x="3274633" y="3937397"/>
            <a:ext cx="31551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solidFill>
                  <a:srgbClr val="CC0000"/>
                </a:solidFill>
                <a:latin typeface="Calibri" charset="0"/>
                <a:ea typeface="Calibri" charset="0"/>
                <a:cs typeface="Calibri" charset="0"/>
              </a:rPr>
              <a:t>.2</a:t>
            </a:r>
          </a:p>
        </p:txBody>
      </p:sp>
      <p:sp>
        <p:nvSpPr>
          <p:cNvPr id="33" name="Text Box 34"/>
          <p:cNvSpPr txBox="1">
            <a:spLocks noChangeArrowheads="1"/>
          </p:cNvSpPr>
          <p:nvPr/>
        </p:nvSpPr>
        <p:spPr bwMode="auto">
          <a:xfrm>
            <a:off x="3415633" y="4948238"/>
            <a:ext cx="2728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solidFill>
                  <a:srgbClr val="CC0000"/>
                </a:solidFill>
                <a:latin typeface="Calibri" charset="0"/>
                <a:ea typeface="Calibri" charset="0"/>
                <a:cs typeface="Calibri" charset="0"/>
              </a:rPr>
              <a:t>.7</a:t>
            </a:r>
          </a:p>
        </p:txBody>
      </p:sp>
      <p:sp>
        <p:nvSpPr>
          <p:cNvPr id="34" name="TextBox 33"/>
          <p:cNvSpPr txBox="1"/>
          <p:nvPr/>
        </p:nvSpPr>
        <p:spPr>
          <a:xfrm>
            <a:off x="140964" y="4006804"/>
            <a:ext cx="1811266" cy="646331"/>
          </a:xfrm>
          <a:prstGeom prst="rect">
            <a:avLst/>
          </a:prstGeom>
          <a:noFill/>
        </p:spPr>
        <p:txBody>
          <a:bodyPr wrap="none" rtlCol="0">
            <a:spAutoFit/>
          </a:bodyPr>
          <a:lstStyle/>
          <a:p>
            <a:r>
              <a:rPr lang="en-US" sz="1800" dirty="0">
                <a:latin typeface="Calibri" charset="0"/>
                <a:ea typeface="Calibri" charset="0"/>
                <a:cs typeface="Calibri" charset="0"/>
              </a:rPr>
              <a:t>Topic is a mixture</a:t>
            </a:r>
            <a:br>
              <a:rPr lang="en-US" sz="1800" dirty="0">
                <a:latin typeface="Calibri" charset="0"/>
                <a:ea typeface="Calibri" charset="0"/>
                <a:cs typeface="Calibri" charset="0"/>
              </a:rPr>
            </a:br>
            <a:r>
              <a:rPr lang="en-US" sz="1800" dirty="0">
                <a:latin typeface="Calibri" charset="0"/>
                <a:ea typeface="Calibri" charset="0"/>
                <a:cs typeface="Calibri" charset="0"/>
              </a:rPr>
              <a:t>of words</a:t>
            </a:r>
          </a:p>
        </p:txBody>
      </p:sp>
      <p:sp>
        <p:nvSpPr>
          <p:cNvPr id="35" name="TextBox 34"/>
          <p:cNvSpPr txBox="1"/>
          <p:nvPr/>
        </p:nvSpPr>
        <p:spPr>
          <a:xfrm>
            <a:off x="7452150" y="4006805"/>
            <a:ext cx="1770228" cy="646331"/>
          </a:xfrm>
          <a:prstGeom prst="rect">
            <a:avLst/>
          </a:prstGeom>
          <a:noFill/>
        </p:spPr>
        <p:txBody>
          <a:bodyPr wrap="none" rtlCol="0">
            <a:spAutoFit/>
          </a:bodyPr>
          <a:lstStyle/>
          <a:p>
            <a:r>
              <a:rPr lang="en-US" sz="1800" dirty="0">
                <a:latin typeface="Calibri" charset="0"/>
                <a:ea typeface="Calibri" charset="0"/>
                <a:cs typeface="Calibri" charset="0"/>
              </a:rPr>
              <a:t>Document is a </a:t>
            </a:r>
            <a:br>
              <a:rPr lang="en-US" sz="1800" dirty="0">
                <a:latin typeface="Calibri" charset="0"/>
                <a:ea typeface="Calibri" charset="0"/>
                <a:cs typeface="Calibri" charset="0"/>
              </a:rPr>
            </a:br>
            <a:r>
              <a:rPr lang="en-US" sz="1800" dirty="0">
                <a:latin typeface="Calibri" charset="0"/>
                <a:ea typeface="Calibri" charset="0"/>
                <a:cs typeface="Calibri" charset="0"/>
              </a:rPr>
              <a:t>mixture of topics</a:t>
            </a:r>
          </a:p>
        </p:txBody>
      </p:sp>
    </p:spTree>
    <p:extLst>
      <p:ext uri="{BB962C8B-B14F-4D97-AF65-F5344CB8AC3E}">
        <p14:creationId xmlns:p14="http://schemas.microsoft.com/office/powerpoint/2010/main" val="155563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p:bldP spid="26" grpId="0"/>
      <p:bldP spid="27" grpId="0"/>
      <p:bldP spid="28" grpId="0" animBg="1"/>
      <p:bldP spid="29" grpId="0" animBg="1"/>
      <p:bldP spid="30" grpId="0" animBg="1"/>
      <p:bldP spid="31"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Generation using a  Probabilistic Process</a:t>
            </a:r>
          </a:p>
        </p:txBody>
      </p:sp>
      <p:sp>
        <p:nvSpPr>
          <p:cNvPr id="3" name="Content Placeholder 2"/>
          <p:cNvSpPr>
            <a:spLocks noGrp="1"/>
          </p:cNvSpPr>
          <p:nvPr>
            <p:ph idx="1"/>
          </p:nvPr>
        </p:nvSpPr>
        <p:spPr>
          <a:xfrm>
            <a:off x="179388" y="1628800"/>
            <a:ext cx="8305800" cy="4741838"/>
          </a:xfrm>
        </p:spPr>
        <p:txBody>
          <a:bodyPr>
            <a:normAutofit/>
          </a:bodyPr>
          <a:lstStyle/>
          <a:p>
            <a:r>
              <a:rPr lang="en-US" sz="2800" dirty="0"/>
              <a:t>For each document, choose</a:t>
            </a:r>
            <a:br>
              <a:rPr lang="en-US" sz="2800" dirty="0"/>
            </a:br>
            <a:r>
              <a:rPr lang="en-US" sz="2800" dirty="0"/>
              <a:t>a mixture of topics </a:t>
            </a:r>
          </a:p>
          <a:p>
            <a:endParaRPr lang="en-US" sz="2800" dirty="0"/>
          </a:p>
          <a:p>
            <a:r>
              <a:rPr lang="en-US" sz="2800" dirty="0"/>
              <a:t>For every word position, </a:t>
            </a:r>
            <a:br>
              <a:rPr lang="en-US" sz="2800" dirty="0"/>
            </a:br>
            <a:r>
              <a:rPr lang="en-US" sz="2800" dirty="0"/>
              <a:t>sample a topic from the </a:t>
            </a:r>
            <a:br>
              <a:rPr lang="en-US" sz="2800" dirty="0"/>
            </a:br>
            <a:r>
              <a:rPr lang="en-US" sz="2800" dirty="0"/>
              <a:t>topic mixture</a:t>
            </a:r>
          </a:p>
          <a:p>
            <a:endParaRPr lang="en-US" sz="2800" dirty="0"/>
          </a:p>
          <a:p>
            <a:r>
              <a:rPr lang="en-US" sz="2800" dirty="0"/>
              <a:t>For every word position,</a:t>
            </a:r>
            <a:br>
              <a:rPr lang="en-US" sz="2800" dirty="0"/>
            </a:br>
            <a:r>
              <a:rPr lang="en-US" sz="2800" dirty="0"/>
              <a:t>sample a word from the </a:t>
            </a:r>
            <a:br>
              <a:rPr lang="en-US" sz="2800" dirty="0"/>
            </a:br>
            <a:r>
              <a:rPr lang="en-US" sz="2800" dirty="0"/>
              <a:t>chosen topic</a:t>
            </a:r>
          </a:p>
          <a:p>
            <a:endParaRPr lang="en-US" sz="2800" dirty="0"/>
          </a:p>
        </p:txBody>
      </p:sp>
      <p:graphicFrame>
        <p:nvGraphicFramePr>
          <p:cNvPr id="6" name="Diagram 5"/>
          <p:cNvGraphicFramePr/>
          <p:nvPr>
            <p:extLst/>
          </p:nvPr>
        </p:nvGraphicFramePr>
        <p:xfrm>
          <a:off x="4343399" y="2226469"/>
          <a:ext cx="4449418" cy="298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73597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Topic Identification</a:t>
            </a:r>
          </a:p>
        </p:txBody>
      </p:sp>
      <p:sp>
        <p:nvSpPr>
          <p:cNvPr id="3" name="Content Placeholder 2"/>
          <p:cNvSpPr>
            <a:spLocks noGrp="1"/>
          </p:cNvSpPr>
          <p:nvPr>
            <p:ph idx="1"/>
          </p:nvPr>
        </p:nvSpPr>
        <p:spPr/>
        <p:txBody>
          <a:bodyPr/>
          <a:lstStyle/>
          <a:p>
            <a:r>
              <a:rPr lang="en-US" b="1" dirty="0"/>
              <a:t>Approach</a:t>
            </a:r>
            <a:r>
              <a:rPr lang="en-US" dirty="0"/>
              <a:t>: Inverting the process: given a document collection, reconstruct the topic model</a:t>
            </a:r>
          </a:p>
        </p:txBody>
      </p:sp>
      <p:sp>
        <p:nvSpPr>
          <p:cNvPr id="4" name="Text Box 2"/>
          <p:cNvSpPr txBox="1">
            <a:spLocks noChangeArrowheads="1"/>
          </p:cNvSpPr>
          <p:nvPr/>
        </p:nvSpPr>
        <p:spPr bwMode="auto">
          <a:xfrm>
            <a:off x="3552152" y="4453975"/>
            <a:ext cx="3746897" cy="1142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spcBef>
                <a:spcPct val="50000"/>
              </a:spcBef>
            </a:pPr>
            <a:r>
              <a:rPr lang="en-US" altLang="x-none" sz="1050">
                <a:latin typeface="Calibri" charset="0"/>
                <a:ea typeface="Calibri" charset="0"/>
                <a:cs typeface="Calibri" charset="0"/>
              </a:rPr>
              <a:t>DOCUMENT 2: 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loan</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p>
          <a:p>
            <a:pPr algn="just" eaLnBrk="1" hangingPunct="1">
              <a:spcBef>
                <a:spcPct val="50000"/>
              </a:spcBef>
            </a:pPr>
            <a:endParaRPr lang="en-US" altLang="x-none" sz="1050">
              <a:latin typeface="Calibri" charset="0"/>
              <a:ea typeface="Calibri" charset="0"/>
              <a:cs typeface="Calibri" charset="0"/>
            </a:endParaRPr>
          </a:p>
        </p:txBody>
      </p:sp>
      <p:sp>
        <p:nvSpPr>
          <p:cNvPr id="5" name="Text Box 3"/>
          <p:cNvSpPr txBox="1">
            <a:spLocks noChangeArrowheads="1"/>
          </p:cNvSpPr>
          <p:nvPr/>
        </p:nvSpPr>
        <p:spPr bwMode="auto">
          <a:xfrm>
            <a:off x="3523577" y="3303832"/>
            <a:ext cx="3789759" cy="900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spcBef>
                <a:spcPct val="50000"/>
              </a:spcBef>
            </a:pPr>
            <a:r>
              <a:rPr lang="en-US" altLang="x-none" sz="1050">
                <a:latin typeface="Calibri" charset="0"/>
                <a:ea typeface="Calibri" charset="0"/>
                <a:cs typeface="Calibri" charset="0"/>
              </a:rPr>
              <a:t>DOCUMENT 1: 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river</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  money</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river</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river</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loan</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  bank</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money</a:t>
            </a:r>
            <a:r>
              <a:rPr lang="en-US" altLang="x-none" sz="1050" baseline="30000">
                <a:latin typeface="Calibri" charset="0"/>
                <a:ea typeface="Calibri" charset="0"/>
                <a:cs typeface="Calibri" charset="0"/>
              </a:rPr>
              <a:t>? </a:t>
            </a:r>
            <a:r>
              <a:rPr lang="en-US" altLang="x-none" sz="1050">
                <a:latin typeface="Calibri" charset="0"/>
                <a:ea typeface="Calibri" charset="0"/>
                <a:cs typeface="Calibri" charset="0"/>
              </a:rPr>
              <a:t>stream</a:t>
            </a:r>
            <a:r>
              <a:rPr lang="en-US" altLang="x-none" sz="1050" baseline="30000">
                <a:latin typeface="Calibri" charset="0"/>
                <a:ea typeface="Calibri" charset="0"/>
                <a:cs typeface="Calibri" charset="0"/>
              </a:rPr>
              <a:t>?</a:t>
            </a:r>
            <a:r>
              <a:rPr lang="en-US" altLang="x-none" sz="1050">
                <a:latin typeface="Calibri" charset="0"/>
                <a:ea typeface="Calibri" charset="0"/>
                <a:cs typeface="Calibri" charset="0"/>
              </a:rPr>
              <a:t> </a:t>
            </a:r>
            <a:endParaRPr lang="en-US" altLang="x-none" sz="1050" baseline="30000">
              <a:latin typeface="Calibri" charset="0"/>
              <a:ea typeface="Calibri" charset="0"/>
              <a:cs typeface="Calibri" charset="0"/>
            </a:endParaRPr>
          </a:p>
          <a:p>
            <a:pPr algn="just" eaLnBrk="1" hangingPunct="1">
              <a:spcBef>
                <a:spcPct val="50000"/>
              </a:spcBef>
            </a:pPr>
            <a:endParaRPr lang="en-US" altLang="x-none" sz="1050" baseline="30000">
              <a:latin typeface="Calibri" charset="0"/>
              <a:ea typeface="Calibri" charset="0"/>
              <a:cs typeface="Calibri" charset="0"/>
            </a:endParaRPr>
          </a:p>
        </p:txBody>
      </p:sp>
      <p:sp>
        <p:nvSpPr>
          <p:cNvPr id="6" name="Line 7"/>
          <p:cNvSpPr>
            <a:spLocks noChangeShapeType="1"/>
          </p:cNvSpPr>
          <p:nvPr/>
        </p:nvSpPr>
        <p:spPr bwMode="auto">
          <a:xfrm flipV="1">
            <a:off x="2704427" y="3456627"/>
            <a:ext cx="719138"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7" name="AutoShape 8"/>
          <p:cNvSpPr>
            <a:spLocks noChangeArrowheads="1"/>
          </p:cNvSpPr>
          <p:nvPr/>
        </p:nvSpPr>
        <p:spPr bwMode="auto">
          <a:xfrm>
            <a:off x="1774549" y="2835916"/>
            <a:ext cx="829866" cy="1298972"/>
          </a:xfrm>
          <a:prstGeom prst="can">
            <a:avLst>
              <a:gd name="adj" fmla="val 17878"/>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fr-FR" altLang="x-none" sz="1350">
              <a:latin typeface="Calibri" charset="0"/>
              <a:ea typeface="Calibri" charset="0"/>
              <a:cs typeface="Calibri" charset="0"/>
            </a:endParaRPr>
          </a:p>
        </p:txBody>
      </p:sp>
      <p:sp>
        <p:nvSpPr>
          <p:cNvPr id="8" name="Text Box 9"/>
          <p:cNvSpPr txBox="1">
            <a:spLocks noChangeArrowheads="1"/>
          </p:cNvSpPr>
          <p:nvPr/>
        </p:nvSpPr>
        <p:spPr bwMode="auto">
          <a:xfrm>
            <a:off x="1931712" y="4136079"/>
            <a:ext cx="63579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latin typeface="Calibri" charset="0"/>
                <a:ea typeface="Calibri" charset="0"/>
                <a:cs typeface="Calibri" charset="0"/>
              </a:rPr>
              <a:t>TOPIC 1</a:t>
            </a:r>
          </a:p>
        </p:txBody>
      </p:sp>
      <p:sp>
        <p:nvSpPr>
          <p:cNvPr id="9" name="AutoShape 10"/>
          <p:cNvSpPr>
            <a:spLocks noChangeArrowheads="1"/>
          </p:cNvSpPr>
          <p:nvPr/>
        </p:nvSpPr>
        <p:spPr bwMode="auto">
          <a:xfrm>
            <a:off x="1774549" y="4444451"/>
            <a:ext cx="829866" cy="1298972"/>
          </a:xfrm>
          <a:prstGeom prst="can">
            <a:avLst>
              <a:gd name="adj" fmla="val 17878"/>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fr-FR" altLang="x-none" sz="1350">
              <a:latin typeface="Calibri" charset="0"/>
              <a:ea typeface="Calibri" charset="0"/>
              <a:cs typeface="Calibri" charset="0"/>
            </a:endParaRPr>
          </a:p>
        </p:txBody>
      </p:sp>
      <p:sp>
        <p:nvSpPr>
          <p:cNvPr id="10" name="Line 12"/>
          <p:cNvSpPr>
            <a:spLocks noChangeShapeType="1"/>
          </p:cNvSpPr>
          <p:nvPr/>
        </p:nvSpPr>
        <p:spPr bwMode="auto">
          <a:xfrm flipV="1">
            <a:off x="2737766" y="5168351"/>
            <a:ext cx="748903" cy="238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11" name="Text Box 13"/>
          <p:cNvSpPr txBox="1">
            <a:spLocks noChangeArrowheads="1"/>
          </p:cNvSpPr>
          <p:nvPr/>
        </p:nvSpPr>
        <p:spPr bwMode="auto">
          <a:xfrm>
            <a:off x="2028882" y="3255016"/>
            <a:ext cx="309700"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100" b="1">
                <a:latin typeface="Calibri" charset="0"/>
                <a:ea typeface="Calibri" charset="0"/>
                <a:cs typeface="Calibri" charset="0"/>
              </a:rPr>
              <a:t>?</a:t>
            </a:r>
          </a:p>
        </p:txBody>
      </p:sp>
      <p:sp>
        <p:nvSpPr>
          <p:cNvPr id="12" name="Text Box 14"/>
          <p:cNvSpPr txBox="1">
            <a:spLocks noChangeArrowheads="1"/>
          </p:cNvSpPr>
          <p:nvPr/>
        </p:nvSpPr>
        <p:spPr bwMode="auto">
          <a:xfrm>
            <a:off x="2028882" y="4912366"/>
            <a:ext cx="309700"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100" b="1">
                <a:latin typeface="Calibri" charset="0"/>
                <a:ea typeface="Calibri" charset="0"/>
                <a:cs typeface="Calibri" charset="0"/>
              </a:rPr>
              <a:t>?</a:t>
            </a:r>
          </a:p>
        </p:txBody>
      </p:sp>
      <p:sp>
        <p:nvSpPr>
          <p:cNvPr id="13" name="Line 15"/>
          <p:cNvSpPr>
            <a:spLocks noChangeShapeType="1"/>
          </p:cNvSpPr>
          <p:nvPr/>
        </p:nvSpPr>
        <p:spPr bwMode="auto">
          <a:xfrm flipV="1">
            <a:off x="2737765" y="3578866"/>
            <a:ext cx="685800" cy="1371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14" name="Line 16"/>
          <p:cNvSpPr>
            <a:spLocks noChangeShapeType="1"/>
          </p:cNvSpPr>
          <p:nvPr/>
        </p:nvSpPr>
        <p:spPr bwMode="auto">
          <a:xfrm>
            <a:off x="2737765" y="3807466"/>
            <a:ext cx="685800" cy="12573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900">
              <a:latin typeface="Calibri" charset="0"/>
              <a:ea typeface="Calibri" charset="0"/>
              <a:cs typeface="Calibri" charset="0"/>
            </a:endParaRPr>
          </a:p>
        </p:txBody>
      </p:sp>
      <p:sp>
        <p:nvSpPr>
          <p:cNvPr id="15" name="Text Box 17"/>
          <p:cNvSpPr txBox="1">
            <a:spLocks noChangeArrowheads="1"/>
          </p:cNvSpPr>
          <p:nvPr/>
        </p:nvSpPr>
        <p:spPr bwMode="auto">
          <a:xfrm>
            <a:off x="2886132" y="4112266"/>
            <a:ext cx="309700" cy="415498"/>
          </a:xfrm>
          <a:prstGeom prst="rect">
            <a:avLst/>
          </a:prstGeom>
          <a:solidFill>
            <a:schemeClr val="bg1"/>
          </a:solidFill>
          <a:ln>
            <a:noFill/>
          </a:ln>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100" b="1">
                <a:latin typeface="Calibri" charset="0"/>
                <a:ea typeface="Calibri" charset="0"/>
                <a:cs typeface="Calibri" charset="0"/>
              </a:rPr>
              <a:t>?</a:t>
            </a:r>
          </a:p>
        </p:txBody>
      </p:sp>
      <p:sp>
        <p:nvSpPr>
          <p:cNvPr id="16" name="Text Box 11"/>
          <p:cNvSpPr txBox="1">
            <a:spLocks noChangeArrowheads="1"/>
          </p:cNvSpPr>
          <p:nvPr/>
        </p:nvSpPr>
        <p:spPr bwMode="auto">
          <a:xfrm>
            <a:off x="1881705" y="5794723"/>
            <a:ext cx="6155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900" b="1">
                <a:latin typeface="Calibri" charset="0"/>
                <a:ea typeface="Calibri" charset="0"/>
                <a:cs typeface="Calibri" charset="0"/>
              </a:rPr>
              <a:t>TOPIC 2</a:t>
            </a:r>
          </a:p>
        </p:txBody>
      </p:sp>
      <p:sp>
        <p:nvSpPr>
          <p:cNvPr id="19"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50878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a:t>
            </a:r>
            <a:r>
              <a:rPr lang="en-US" dirty="0" err="1"/>
              <a:t>Dirichlet</a:t>
            </a:r>
            <a:r>
              <a:rPr lang="en-US" dirty="0"/>
              <a:t> Allocation</a:t>
            </a:r>
          </a:p>
        </p:txBody>
      </p:sp>
      <p:sp>
        <p:nvSpPr>
          <p:cNvPr id="3" name="Content Placeholder 2"/>
          <p:cNvSpPr>
            <a:spLocks noGrp="1"/>
          </p:cNvSpPr>
          <p:nvPr>
            <p:ph idx="1"/>
          </p:nvPr>
        </p:nvSpPr>
        <p:spPr/>
        <p:txBody>
          <a:bodyPr/>
          <a:lstStyle/>
          <a:p>
            <a:endParaRPr lang="en-US" altLang="x-none" dirty="0">
              <a:ea typeface="ＭＳ Ｐゴシック" charset="-128"/>
            </a:endParaRPr>
          </a:p>
          <a:p>
            <a:r>
              <a:rPr lang="en-US" dirty="0"/>
              <a:t>Topics are </a:t>
            </a:r>
            <a:r>
              <a:rPr lang="en-US" b="1" dirty="0"/>
              <a:t>interpretable</a:t>
            </a:r>
            <a:r>
              <a:rPr lang="en-US" dirty="0">
                <a:solidFill>
                  <a:schemeClr val="accent1"/>
                </a:solidFill>
              </a:rPr>
              <a:t> </a:t>
            </a:r>
            <a:r>
              <a:rPr lang="en-US" dirty="0"/>
              <a:t>unlike the arbitrary dimensions of LSI</a:t>
            </a:r>
            <a:endParaRPr lang="en-US" dirty="0">
              <a:sym typeface="Wingdings" pitchFamily="2" charset="2"/>
            </a:endParaRPr>
          </a:p>
          <a:p>
            <a:r>
              <a:rPr lang="en-US" altLang="x-none" dirty="0">
                <a:ea typeface="ＭＳ Ｐゴシック" charset="-128"/>
              </a:rPr>
              <a:t>Distributions follow a </a:t>
            </a:r>
            <a:r>
              <a:rPr lang="en-US" altLang="x-none" dirty="0" err="1">
                <a:ea typeface="ＭＳ Ｐゴシック" charset="-128"/>
              </a:rPr>
              <a:t>Dirichlet</a:t>
            </a:r>
            <a:r>
              <a:rPr lang="en-US" altLang="x-none" dirty="0">
                <a:ea typeface="ＭＳ Ｐゴシック" charset="-128"/>
              </a:rPr>
              <a:t> distribution</a:t>
            </a:r>
          </a:p>
          <a:p>
            <a:r>
              <a:rPr lang="en-US" altLang="x-none" dirty="0">
                <a:ea typeface="ＭＳ Ｐゴシック" charset="-128"/>
              </a:rPr>
              <a:t>Construction of topic model is mathematically involved, but computationally feasible</a:t>
            </a:r>
          </a:p>
          <a:p>
            <a:r>
              <a:rPr lang="en-US" dirty="0"/>
              <a:t>Considered as the state-of-the art method for topic identification</a:t>
            </a:r>
          </a:p>
          <a:p>
            <a:endParaRPr lang="en-US" altLang="x-none" dirty="0">
              <a:ea typeface="ＭＳ Ｐゴシック" charset="-128"/>
            </a:endParaRPr>
          </a:p>
          <a:p>
            <a:endParaRPr lang="en-US" dirty="0"/>
          </a:p>
        </p:txBody>
      </p:sp>
      <p:sp>
        <p:nvSpPr>
          <p:cNvPr id="6"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77209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Topic Models</a:t>
            </a:r>
          </a:p>
        </p:txBody>
      </p:sp>
      <p:sp>
        <p:nvSpPr>
          <p:cNvPr id="3" name="Content Placeholder 2"/>
          <p:cNvSpPr>
            <a:spLocks noGrp="1"/>
          </p:cNvSpPr>
          <p:nvPr>
            <p:ph idx="1"/>
          </p:nvPr>
        </p:nvSpPr>
        <p:spPr/>
        <p:txBody>
          <a:bodyPr/>
          <a:lstStyle/>
          <a:p>
            <a:r>
              <a:rPr lang="en-US" u="sng" dirty="0"/>
              <a:t>Unsupervised Learning </a:t>
            </a:r>
            <a:r>
              <a:rPr lang="en-US" dirty="0"/>
              <a:t>of topics</a:t>
            </a:r>
          </a:p>
          <a:p>
            <a:pPr lvl="1"/>
            <a:r>
              <a:rPr lang="en-US" dirty="0"/>
              <a:t>Understanding main topics of a topic collection</a:t>
            </a:r>
          </a:p>
          <a:p>
            <a:pPr lvl="1"/>
            <a:r>
              <a:rPr lang="en-US" dirty="0"/>
              <a:t>Organizing the document collection</a:t>
            </a:r>
          </a:p>
          <a:p>
            <a:r>
              <a:rPr lang="en-US" dirty="0"/>
              <a:t>Use for document retrieval: use topic vectors instead of term vectors to represent documents and queries</a:t>
            </a:r>
          </a:p>
          <a:p>
            <a:r>
              <a:rPr lang="en-US" dirty="0"/>
              <a:t>Document classification (</a:t>
            </a:r>
            <a:r>
              <a:rPr lang="en-US" u="sng" dirty="0"/>
              <a:t>Supervised Learning</a:t>
            </a:r>
            <a:r>
              <a:rPr lang="en-US" dirty="0"/>
              <a:t>): use topics as features</a:t>
            </a:r>
          </a:p>
        </p:txBody>
      </p:sp>
      <p:sp>
        <p:nvSpPr>
          <p:cNvPr id="6"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84518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Folded Corner 3"/>
          <p:cNvSpPr/>
          <p:nvPr/>
        </p:nvSpPr>
        <p:spPr>
          <a:xfrm>
            <a:off x="1332048" y="3442060"/>
            <a:ext cx="352474" cy="586691"/>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Calibri" charset="0"/>
              <a:ea typeface="Calibri" charset="0"/>
              <a:cs typeface="Calibri" charset="0"/>
            </a:endParaRPr>
          </a:p>
        </p:txBody>
      </p:sp>
      <p:sp>
        <p:nvSpPr>
          <p:cNvPr id="5" name="TextBox 4"/>
          <p:cNvSpPr txBox="1"/>
          <p:nvPr/>
        </p:nvSpPr>
        <p:spPr>
          <a:xfrm>
            <a:off x="2897218" y="2350409"/>
            <a:ext cx="276038" cy="2893100"/>
          </a:xfrm>
          <a:prstGeom prst="rect">
            <a:avLst/>
          </a:prstGeom>
          <a:noFill/>
        </p:spPr>
        <p:txBody>
          <a:bodyPr wrap="none" rtlCol="0">
            <a:spAutoFit/>
          </a:bodyPr>
          <a:lstStyle/>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p:txBody>
      </p:sp>
      <p:sp>
        <p:nvSpPr>
          <p:cNvPr id="6" name="TextBox 5"/>
          <p:cNvSpPr txBox="1"/>
          <p:nvPr/>
        </p:nvSpPr>
        <p:spPr>
          <a:xfrm>
            <a:off x="4934740" y="3285280"/>
            <a:ext cx="276038" cy="954107"/>
          </a:xfrm>
          <a:prstGeom prst="rect">
            <a:avLst/>
          </a:prstGeom>
          <a:noFill/>
        </p:spPr>
        <p:txBody>
          <a:bodyPr wrap="none" rtlCol="0">
            <a:spAutoFit/>
          </a:bodyPr>
          <a:lstStyle/>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p:txBody>
      </p:sp>
      <p:sp>
        <p:nvSpPr>
          <p:cNvPr id="7" name="TextBox 6"/>
          <p:cNvSpPr txBox="1"/>
          <p:nvPr/>
        </p:nvSpPr>
        <p:spPr>
          <a:xfrm>
            <a:off x="6470336" y="1131094"/>
            <a:ext cx="276038" cy="2893100"/>
          </a:xfrm>
          <a:prstGeom prst="rect">
            <a:avLst/>
          </a:prstGeom>
          <a:noFill/>
        </p:spPr>
        <p:txBody>
          <a:bodyPr wrap="none" rtlCol="0">
            <a:spAutoFit/>
          </a:bodyPr>
          <a:lstStyle/>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p:txBody>
      </p:sp>
      <p:sp>
        <p:nvSpPr>
          <p:cNvPr id="8" name="TextBox 7"/>
          <p:cNvSpPr txBox="1"/>
          <p:nvPr/>
        </p:nvSpPr>
        <p:spPr>
          <a:xfrm>
            <a:off x="6842754" y="1626210"/>
            <a:ext cx="276038" cy="2893100"/>
          </a:xfrm>
          <a:prstGeom prst="rect">
            <a:avLst/>
          </a:prstGeom>
          <a:noFill/>
        </p:spPr>
        <p:txBody>
          <a:bodyPr wrap="none" rtlCol="0">
            <a:spAutoFit/>
          </a:bodyPr>
          <a:lstStyle/>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p:txBody>
      </p:sp>
      <p:sp>
        <p:nvSpPr>
          <p:cNvPr id="9" name="TextBox 8"/>
          <p:cNvSpPr txBox="1"/>
          <p:nvPr/>
        </p:nvSpPr>
        <p:spPr>
          <a:xfrm>
            <a:off x="7215171" y="2125266"/>
            <a:ext cx="276038" cy="2893100"/>
          </a:xfrm>
          <a:prstGeom prst="rect">
            <a:avLst/>
          </a:prstGeom>
          <a:noFill/>
        </p:spPr>
        <p:txBody>
          <a:bodyPr wrap="none" rtlCol="0">
            <a:spAutoFit/>
          </a:bodyPr>
          <a:lstStyle/>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p:txBody>
      </p:sp>
      <p:sp>
        <p:nvSpPr>
          <p:cNvPr id="10" name="TextBox 9"/>
          <p:cNvSpPr txBox="1"/>
          <p:nvPr/>
        </p:nvSpPr>
        <p:spPr>
          <a:xfrm>
            <a:off x="7587589" y="2554512"/>
            <a:ext cx="276038" cy="2893100"/>
          </a:xfrm>
          <a:prstGeom prst="rect">
            <a:avLst/>
          </a:prstGeom>
          <a:noFill/>
        </p:spPr>
        <p:txBody>
          <a:bodyPr wrap="none" rtlCol="0">
            <a:spAutoFit/>
          </a:bodyPr>
          <a:lstStyle/>
          <a:p>
            <a:r>
              <a:rPr lang="en-US" sz="1400" dirty="0">
                <a:latin typeface="Calibri" charset="0"/>
                <a:ea typeface="Calibri" charset="0"/>
                <a:cs typeface="Calibri" charset="0"/>
              </a:rPr>
              <a:t>1</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1</a:t>
            </a:r>
          </a:p>
          <a:p>
            <a:r>
              <a:rPr lang="en-US" sz="1400" dirty="0">
                <a:latin typeface="Calibri" charset="0"/>
                <a:ea typeface="Calibri" charset="0"/>
                <a:cs typeface="Calibri" charset="0"/>
              </a:rPr>
              <a:t>0</a:t>
            </a:r>
          </a:p>
          <a:p>
            <a:r>
              <a:rPr lang="en-US" sz="1400" dirty="0">
                <a:latin typeface="Calibri" charset="0"/>
                <a:ea typeface="Calibri" charset="0"/>
                <a:cs typeface="Calibri" charset="0"/>
              </a:rPr>
              <a:t>0</a:t>
            </a:r>
          </a:p>
        </p:txBody>
      </p:sp>
      <p:cxnSp>
        <p:nvCxnSpPr>
          <p:cNvPr id="12" name="Straight Arrow Connector 11"/>
          <p:cNvCxnSpPr>
            <a:stCxn id="4" idx="3"/>
          </p:cNvCxnSpPr>
          <p:nvPr/>
        </p:nvCxnSpPr>
        <p:spPr>
          <a:xfrm flipV="1">
            <a:off x="1684522" y="3735403"/>
            <a:ext cx="115807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6318" y="4396200"/>
            <a:ext cx="1619418" cy="738664"/>
          </a:xfrm>
          <a:prstGeom prst="rect">
            <a:avLst/>
          </a:prstGeom>
          <a:noFill/>
        </p:spPr>
        <p:txBody>
          <a:bodyPr wrap="none" rtlCol="0">
            <a:spAutoFit/>
          </a:bodyPr>
          <a:lstStyle/>
          <a:p>
            <a:r>
              <a:rPr lang="en-US" sz="1400" dirty="0">
                <a:latin typeface="Calibri" charset="0"/>
                <a:ea typeface="Calibri" charset="0"/>
                <a:cs typeface="Calibri" charset="0"/>
              </a:rPr>
              <a:t>VS model maps</a:t>
            </a:r>
            <a:br>
              <a:rPr lang="en-US" sz="1400" dirty="0">
                <a:latin typeface="Calibri" charset="0"/>
                <a:ea typeface="Calibri" charset="0"/>
                <a:cs typeface="Calibri" charset="0"/>
              </a:rPr>
            </a:br>
            <a:r>
              <a:rPr lang="en-US" sz="1400" dirty="0">
                <a:latin typeface="Calibri" charset="0"/>
                <a:ea typeface="Calibri" charset="0"/>
                <a:cs typeface="Calibri" charset="0"/>
              </a:rPr>
              <a:t>documents to</a:t>
            </a:r>
          </a:p>
          <a:p>
            <a:r>
              <a:rPr lang="en-US" sz="1400" dirty="0">
                <a:latin typeface="Calibri" charset="0"/>
                <a:ea typeface="Calibri" charset="0"/>
                <a:cs typeface="Calibri" charset="0"/>
              </a:rPr>
              <a:t>sparse term vectors</a:t>
            </a:r>
          </a:p>
        </p:txBody>
      </p:sp>
      <p:cxnSp>
        <p:nvCxnSpPr>
          <p:cNvPr id="14" name="Straight Arrow Connector 13"/>
          <p:cNvCxnSpPr/>
          <p:nvPr/>
        </p:nvCxnSpPr>
        <p:spPr>
          <a:xfrm flipV="1">
            <a:off x="3277878" y="3735403"/>
            <a:ext cx="15355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87683" y="4396200"/>
            <a:ext cx="1593706" cy="954107"/>
          </a:xfrm>
          <a:prstGeom prst="rect">
            <a:avLst/>
          </a:prstGeom>
          <a:noFill/>
        </p:spPr>
        <p:txBody>
          <a:bodyPr wrap="none" rtlCol="0">
            <a:spAutoFit/>
          </a:bodyPr>
          <a:lstStyle/>
          <a:p>
            <a:r>
              <a:rPr lang="en-US" sz="1400" dirty="0">
                <a:latin typeface="Calibri" charset="0"/>
                <a:ea typeface="Calibri" charset="0"/>
                <a:cs typeface="Calibri" charset="0"/>
              </a:rPr>
              <a:t>Topic model maps</a:t>
            </a:r>
            <a:br>
              <a:rPr lang="en-US" sz="1400" dirty="0">
                <a:latin typeface="Calibri" charset="0"/>
                <a:ea typeface="Calibri" charset="0"/>
                <a:cs typeface="Calibri" charset="0"/>
              </a:rPr>
            </a:br>
            <a:r>
              <a:rPr lang="en-US" sz="1400" dirty="0">
                <a:latin typeface="Calibri" charset="0"/>
                <a:ea typeface="Calibri" charset="0"/>
                <a:cs typeface="Calibri" charset="0"/>
              </a:rPr>
              <a:t>documents to</a:t>
            </a:r>
          </a:p>
          <a:p>
            <a:r>
              <a:rPr lang="en-US" sz="1400" dirty="0">
                <a:latin typeface="Calibri" charset="0"/>
                <a:ea typeface="Calibri" charset="0"/>
                <a:cs typeface="Calibri" charset="0"/>
              </a:rPr>
              <a:t>dense vectors</a:t>
            </a:r>
            <a:br>
              <a:rPr lang="en-US" sz="1400" dirty="0">
                <a:latin typeface="Calibri" charset="0"/>
                <a:ea typeface="Calibri" charset="0"/>
                <a:cs typeface="Calibri" charset="0"/>
              </a:rPr>
            </a:br>
            <a:r>
              <a:rPr lang="en-US" sz="1400" dirty="0">
                <a:latin typeface="Calibri" charset="0"/>
                <a:ea typeface="Calibri" charset="0"/>
                <a:cs typeface="Calibri" charset="0"/>
              </a:rPr>
              <a:t>(dimension = topic)</a:t>
            </a:r>
          </a:p>
        </p:txBody>
      </p:sp>
      <p:cxnSp>
        <p:nvCxnSpPr>
          <p:cNvPr id="18" name="Straight Arrow Connector 17"/>
          <p:cNvCxnSpPr>
            <a:stCxn id="6" idx="3"/>
            <a:endCxn id="7" idx="2"/>
          </p:cNvCxnSpPr>
          <p:nvPr/>
        </p:nvCxnSpPr>
        <p:spPr>
          <a:xfrm>
            <a:off x="5210778" y="3762334"/>
            <a:ext cx="1397577" cy="261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8" idx="2"/>
          </p:cNvCxnSpPr>
          <p:nvPr/>
        </p:nvCxnSpPr>
        <p:spPr>
          <a:xfrm>
            <a:off x="5210778" y="3762334"/>
            <a:ext cx="1769995" cy="75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9" idx="2"/>
          </p:cNvCxnSpPr>
          <p:nvPr/>
        </p:nvCxnSpPr>
        <p:spPr>
          <a:xfrm>
            <a:off x="5210778" y="3762334"/>
            <a:ext cx="2142412" cy="125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10" idx="2"/>
          </p:cNvCxnSpPr>
          <p:nvPr/>
        </p:nvCxnSpPr>
        <p:spPr>
          <a:xfrm>
            <a:off x="5210778" y="3762334"/>
            <a:ext cx="2514830" cy="168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364775" y="5026472"/>
            <a:ext cx="2187138" cy="523220"/>
          </a:xfrm>
          <a:prstGeom prst="rect">
            <a:avLst/>
          </a:prstGeom>
          <a:noFill/>
        </p:spPr>
        <p:txBody>
          <a:bodyPr wrap="none" rtlCol="0">
            <a:spAutoFit/>
          </a:bodyPr>
          <a:lstStyle/>
          <a:p>
            <a:r>
              <a:rPr lang="en-US" sz="1400" dirty="0">
                <a:latin typeface="Calibri" charset="0"/>
                <a:ea typeface="Calibri" charset="0"/>
                <a:cs typeface="Calibri" charset="0"/>
              </a:rPr>
              <a:t>Each topic corresponds</a:t>
            </a:r>
            <a:br>
              <a:rPr lang="en-US" sz="1400" dirty="0">
                <a:latin typeface="Calibri" charset="0"/>
                <a:ea typeface="Calibri" charset="0"/>
                <a:cs typeface="Calibri" charset="0"/>
              </a:rPr>
            </a:br>
            <a:r>
              <a:rPr lang="en-US" sz="1400" dirty="0">
                <a:latin typeface="Calibri" charset="0"/>
                <a:ea typeface="Calibri" charset="0"/>
                <a:cs typeface="Calibri" charset="0"/>
              </a:rPr>
              <a:t>to a distribution over terms</a:t>
            </a:r>
          </a:p>
        </p:txBody>
      </p:sp>
      <p:sp>
        <p:nvSpPr>
          <p:cNvPr id="21" name="Footer Placeholder 3"/>
          <p:cNvSpPr>
            <a:spLocks noGrp="1"/>
          </p:cNvSpPr>
          <p:nvPr>
            <p:ph type="ftr" sz="quarter" idx="10"/>
          </p:nvPr>
        </p:nvSpPr>
        <p:spPr>
          <a:xfrm>
            <a:off x="152400" y="6477000"/>
            <a:ext cx="5867400" cy="228600"/>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54507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10. Word Embeddings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50970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3 documents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bwMode="auto">
          <a:xfrm>
            <a:off x="395537"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a:solidFill>
                  <a:srgbClr val="000000"/>
                </a:solidFill>
                <a:latin typeface="Calibri"/>
                <a:cs typeface="Calibri"/>
              </a:rPr>
              <a:t>apple blackberry orange </a:t>
            </a:r>
            <a:r>
              <a:rPr lang="en-GB" sz="3200" kern="0" dirty="0" err="1">
                <a:solidFill>
                  <a:srgbClr val="000000"/>
                </a:solidFill>
                <a:latin typeface="Calibri"/>
                <a:cs typeface="Calibri"/>
              </a:rPr>
              <a:t>vitamine</a:t>
            </a:r>
            <a:r>
              <a:rPr lang="en-GB" sz="3200" kern="0" dirty="0">
                <a:solidFill>
                  <a:srgbClr val="000000"/>
                </a:solidFill>
                <a:latin typeface="Calibri"/>
                <a:cs typeface="Calibri"/>
              </a:rPr>
              <a:t> fruit</a:t>
            </a:r>
            <a:br>
              <a:rPr lang="en-GB" sz="3200" kern="0" dirty="0">
                <a:solidFill>
                  <a:srgbClr val="000000"/>
                </a:solidFill>
                <a:latin typeface="Calibri"/>
                <a:cs typeface="Calibri"/>
              </a:rPr>
            </a:br>
            <a:r>
              <a:rPr lang="en-GB" sz="3200" kern="0" dirty="0">
                <a:solidFill>
                  <a:srgbClr val="000000"/>
                </a:solidFill>
                <a:latin typeface="Calibri"/>
                <a:cs typeface="Calibri"/>
              </a:rPr>
              <a:t>health</a:t>
            </a:r>
            <a:br>
              <a:rPr lang="en-GB" sz="3200" kern="0" dirty="0">
                <a:solidFill>
                  <a:srgbClr val="000000"/>
                </a:solidFill>
                <a:latin typeface="Calibri"/>
                <a:cs typeface="Calibri"/>
              </a:rPr>
            </a:br>
            <a:r>
              <a:rPr lang="en-GB" sz="3200" kern="0" dirty="0">
                <a:solidFill>
                  <a:srgbClr val="000000"/>
                </a:solidFill>
                <a:latin typeface="Calibri"/>
                <a:cs typeface="Calibri"/>
              </a:rPr>
              <a:t>tablet</a:t>
            </a:r>
          </a:p>
        </p:txBody>
      </p:sp>
      <p:sp>
        <p:nvSpPr>
          <p:cNvPr id="6" name="Folded Corner 5"/>
          <p:cNvSpPr/>
          <p:nvPr/>
        </p:nvSpPr>
        <p:spPr bwMode="auto">
          <a:xfrm>
            <a:off x="3131841"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a:solidFill>
                  <a:srgbClr val="000000"/>
                </a:solidFill>
                <a:latin typeface="Calibri"/>
                <a:cs typeface="Calibri"/>
              </a:rPr>
              <a:t>apple blackberry smartphone orange carrier tablet</a:t>
            </a:r>
            <a:br>
              <a:rPr lang="en-GB" sz="3200" kern="0" dirty="0">
                <a:solidFill>
                  <a:srgbClr val="000000"/>
                </a:solidFill>
                <a:latin typeface="Calibri"/>
                <a:cs typeface="Calibri"/>
              </a:rPr>
            </a:br>
            <a:r>
              <a:rPr lang="en-GB" sz="3200" kern="0" dirty="0" err="1">
                <a:solidFill>
                  <a:srgbClr val="000000"/>
                </a:solidFill>
                <a:latin typeface="Calibri"/>
                <a:cs typeface="Calibri"/>
              </a:rPr>
              <a:t>swisscom</a:t>
            </a:r>
            <a:r>
              <a:rPr lang="en-GB" sz="3200" kern="0" dirty="0">
                <a:solidFill>
                  <a:srgbClr val="000000"/>
                </a:solidFill>
                <a:latin typeface="Calibri"/>
                <a:cs typeface="Calibri"/>
              </a:rPr>
              <a:t> </a:t>
            </a:r>
          </a:p>
        </p:txBody>
      </p:sp>
      <p:sp>
        <p:nvSpPr>
          <p:cNvPr id="7" name="Folded Corner 6"/>
          <p:cNvSpPr/>
          <p:nvPr/>
        </p:nvSpPr>
        <p:spPr bwMode="auto">
          <a:xfrm>
            <a:off x="5868144"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err="1">
                <a:solidFill>
                  <a:srgbClr val="000000"/>
                </a:solidFill>
                <a:latin typeface="Calibri"/>
                <a:cs typeface="Calibri"/>
              </a:rPr>
              <a:t>iOS</a:t>
            </a:r>
            <a:br>
              <a:rPr lang="en-GB" sz="3200" kern="0" dirty="0">
                <a:solidFill>
                  <a:srgbClr val="000000"/>
                </a:solidFill>
                <a:latin typeface="Calibri"/>
                <a:cs typeface="Calibri"/>
              </a:rPr>
            </a:br>
            <a:r>
              <a:rPr lang="en-GB" sz="3200" kern="0" dirty="0" err="1">
                <a:solidFill>
                  <a:srgbClr val="000000"/>
                </a:solidFill>
                <a:latin typeface="Calibri"/>
                <a:cs typeface="Calibri"/>
              </a:rPr>
              <a:t>iPad</a:t>
            </a:r>
            <a:br>
              <a:rPr lang="en-GB" sz="3200" kern="0" dirty="0">
                <a:solidFill>
                  <a:srgbClr val="000000"/>
                </a:solidFill>
                <a:latin typeface="Calibri"/>
                <a:cs typeface="Calibri"/>
              </a:rPr>
            </a:br>
            <a:r>
              <a:rPr lang="en-GB" sz="3200" kern="0" dirty="0">
                <a:solidFill>
                  <a:srgbClr val="000000"/>
                </a:solidFill>
                <a:latin typeface="Calibri"/>
                <a:cs typeface="Calibri"/>
              </a:rPr>
              <a:t>RIM</a:t>
            </a:r>
            <a:br>
              <a:rPr lang="en-GB" sz="3200" kern="0" dirty="0">
                <a:solidFill>
                  <a:srgbClr val="000000"/>
                </a:solidFill>
                <a:latin typeface="Calibri"/>
                <a:cs typeface="Calibri"/>
              </a:rPr>
            </a:br>
            <a:r>
              <a:rPr lang="en-GB" sz="3200" kern="0" dirty="0">
                <a:solidFill>
                  <a:srgbClr val="000000"/>
                </a:solidFill>
                <a:latin typeface="Calibri"/>
                <a:cs typeface="Calibri"/>
              </a:rPr>
              <a:t>mobile handy</a:t>
            </a:r>
            <a:br>
              <a:rPr lang="en-GB" sz="3200" kern="0" dirty="0">
                <a:solidFill>
                  <a:srgbClr val="000000"/>
                </a:solidFill>
                <a:latin typeface="Calibri"/>
                <a:cs typeface="Calibri"/>
              </a:rPr>
            </a:br>
            <a:r>
              <a:rPr lang="en-GB" sz="3200" kern="0" dirty="0" err="1">
                <a:solidFill>
                  <a:srgbClr val="000000"/>
                </a:solidFill>
                <a:latin typeface="Calibri"/>
                <a:cs typeface="Calibri"/>
              </a:rPr>
              <a:t>telcom</a:t>
            </a:r>
            <a:r>
              <a:rPr lang="en-GB" sz="3200" kern="0" dirty="0">
                <a:solidFill>
                  <a:srgbClr val="000000"/>
                </a:solidFill>
                <a:latin typeface="Calibri"/>
                <a:cs typeface="Calibri"/>
              </a:rPr>
              <a:t> provider</a:t>
            </a:r>
          </a:p>
        </p:txBody>
      </p:sp>
      <p:cxnSp>
        <p:nvCxnSpPr>
          <p:cNvPr id="9" name="Straight Connector 8"/>
          <p:cNvCxnSpPr/>
          <p:nvPr/>
        </p:nvCxnSpPr>
        <p:spPr bwMode="auto">
          <a:xfrm>
            <a:off x="1979712" y="1916832"/>
            <a:ext cx="108012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32660" y="2346089"/>
            <a:ext cx="627173" cy="279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2123728" y="2852936"/>
            <a:ext cx="864096" cy="504056"/>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835697" y="4293096"/>
            <a:ext cx="1224136" cy="50405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6" name="Rectangle 15"/>
          <p:cNvSpPr/>
          <p:nvPr/>
        </p:nvSpPr>
        <p:spPr>
          <a:xfrm>
            <a:off x="1469178" y="5589240"/>
            <a:ext cx="2563923" cy="584776"/>
          </a:xfrm>
          <a:prstGeom prst="rect">
            <a:avLst/>
          </a:prstGeom>
        </p:spPr>
        <p:txBody>
          <a:bodyPr wrap="none">
            <a:spAutoFit/>
          </a:bodyPr>
          <a:lstStyle/>
          <a:p>
            <a:r>
              <a:rPr lang="en-GB" sz="3200" kern="0" dirty="0">
                <a:solidFill>
                  <a:srgbClr val="000000"/>
                </a:solidFill>
                <a:latin typeface="Calibri"/>
                <a:cs typeface="Calibri"/>
              </a:rPr>
              <a:t>High similarity</a:t>
            </a:r>
            <a:endParaRPr lang="en-GB" dirty="0"/>
          </a:p>
        </p:txBody>
      </p:sp>
      <p:sp>
        <p:nvSpPr>
          <p:cNvPr id="17" name="Rectangle 16"/>
          <p:cNvSpPr/>
          <p:nvPr/>
        </p:nvSpPr>
        <p:spPr>
          <a:xfrm>
            <a:off x="4762631" y="5589240"/>
            <a:ext cx="2286604" cy="584776"/>
          </a:xfrm>
          <a:prstGeom prst="rect">
            <a:avLst/>
          </a:prstGeom>
        </p:spPr>
        <p:txBody>
          <a:bodyPr wrap="none">
            <a:spAutoFit/>
          </a:bodyPr>
          <a:lstStyle/>
          <a:p>
            <a:r>
              <a:rPr lang="en-GB" sz="3200" kern="0" dirty="0">
                <a:solidFill>
                  <a:srgbClr val="000000"/>
                </a:solidFill>
                <a:latin typeface="Calibri"/>
                <a:cs typeface="Calibri"/>
              </a:rPr>
              <a:t>No similarity</a:t>
            </a:r>
            <a:endParaRPr lang="en-GB" dirty="0"/>
          </a:p>
        </p:txBody>
      </p:sp>
      <p:sp>
        <p:nvSpPr>
          <p:cNvPr id="18" name="Rectangle 17"/>
          <p:cNvSpPr/>
          <p:nvPr/>
        </p:nvSpPr>
        <p:spPr>
          <a:xfrm>
            <a:off x="532393" y="1033572"/>
            <a:ext cx="837088"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1</a:t>
            </a:r>
            <a:endParaRPr lang="en-GB" sz="1100" baseline="-25000" dirty="0"/>
          </a:p>
        </p:txBody>
      </p:sp>
      <p:sp>
        <p:nvSpPr>
          <p:cNvPr id="19" name="Rectangle 18"/>
          <p:cNvSpPr/>
          <p:nvPr/>
        </p:nvSpPr>
        <p:spPr>
          <a:xfrm>
            <a:off x="3161546" y="1052736"/>
            <a:ext cx="837088"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2</a:t>
            </a:r>
            <a:endParaRPr lang="en-GB" sz="1100" baseline="-25000" dirty="0"/>
          </a:p>
        </p:txBody>
      </p:sp>
      <p:sp>
        <p:nvSpPr>
          <p:cNvPr id="20" name="Rectangle 19"/>
          <p:cNvSpPr/>
          <p:nvPr/>
        </p:nvSpPr>
        <p:spPr>
          <a:xfrm>
            <a:off x="5897851" y="1052736"/>
            <a:ext cx="837088"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3</a:t>
            </a:r>
            <a:endParaRPr lang="en-GB" sz="1100" baseline="-25000" dirty="0"/>
          </a:p>
        </p:txBody>
      </p:sp>
    </p:spTree>
    <p:extLst>
      <p:ext uri="{BB962C8B-B14F-4D97-AF65-F5344CB8AC3E}">
        <p14:creationId xmlns:p14="http://schemas.microsoft.com/office/powerpoint/2010/main" val="846762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Context</a:t>
            </a:r>
          </a:p>
        </p:txBody>
      </p:sp>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endParaRPr lang="en-US" sz="2800" dirty="0"/>
          </a:p>
          <a:p>
            <a:endParaRPr lang="en-US" sz="2800" dirty="0"/>
          </a:p>
          <a:p>
            <a:endParaRPr lang="en-US" sz="2800" dirty="0"/>
          </a:p>
          <a:p>
            <a:endParaRPr lang="en-US" sz="28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92" y="3717032"/>
            <a:ext cx="7128792" cy="1485610"/>
          </a:xfrm>
          <a:prstGeom prst="rect">
            <a:avLst/>
          </a:prstGeom>
        </p:spPr>
      </p:pic>
    </p:spTree>
    <p:extLst>
      <p:ext uri="{BB962C8B-B14F-4D97-AF65-F5344CB8AC3E}">
        <p14:creationId xmlns:p14="http://schemas.microsoft.com/office/powerpoint/2010/main" val="1160616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ED4-F866-C54A-AE0D-AB234CD6247A}"/>
              </a:ext>
            </a:extLst>
          </p:cNvPr>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7FB3DD-453D-3A4E-9301-91D3806FF319}"/>
                  </a:ext>
                </a:extLst>
              </p:cNvPr>
              <p:cNvSpPr>
                <a:spLocks noGrp="1"/>
              </p:cNvSpPr>
              <p:nvPr>
                <p:ph idx="1"/>
              </p:nvPr>
            </p:nvSpPr>
            <p:spPr>
              <a:xfrm>
                <a:off x="161369" y="2822360"/>
                <a:ext cx="8305800" cy="3373686"/>
              </a:xfrm>
            </p:spPr>
            <p:txBody>
              <a:bodyPr/>
              <a:lstStyle/>
              <a:p>
                <a:r>
                  <a:rPr lang="en-US" sz="2800" dirty="0"/>
                  <a:t>Context: words in a window of size n, e.g., n = 2</a:t>
                </a:r>
              </a:p>
              <a:p>
                <a:r>
                  <a:rPr lang="en-US" sz="2800" dirty="0"/>
                  <a:t>Example:</a:t>
                </a:r>
              </a:p>
              <a:p>
                <a:pPr lvl="1"/>
                <a:r>
                  <a:rPr lang="en-US" sz="2400" dirty="0"/>
                  <a:t>Word: 		w = banking</a:t>
                </a:r>
              </a:p>
              <a:p>
                <a:pPr lvl="1"/>
                <a:r>
                  <a:rPr lang="en-US" sz="2400" dirty="0"/>
                  <a:t>Context 1: 	C</a:t>
                </a:r>
                <a:r>
                  <a:rPr lang="en-US" sz="2400" baseline="-25000" dirty="0"/>
                  <a:t>1</a:t>
                </a:r>
                <a:r>
                  <a:rPr lang="en-US" sz="2400" dirty="0"/>
                  <a:t>(w) = {turning, into, crises, as}</a:t>
                </a:r>
              </a:p>
              <a:p>
                <a:pPr lvl="1"/>
                <a:r>
                  <a:rPr lang="en-US" sz="2400" dirty="0"/>
                  <a:t>Context 2: 	C</a:t>
                </a:r>
                <a:r>
                  <a:rPr lang="en-US" sz="2400" baseline="-25000" dirty="0"/>
                  <a:t>2</a:t>
                </a:r>
                <a:r>
                  <a:rPr lang="en-US" sz="2400" dirty="0"/>
                  <a:t>(w) = {needs, unified, regulation, to}</a:t>
                </a:r>
              </a:p>
              <a:p>
                <a:endParaRPr lang="en-US" sz="2800" dirty="0"/>
              </a:p>
              <a:p>
                <a:r>
                  <a:rPr lang="en-US" sz="2800" dirty="0"/>
                  <a:t>Word-Context occurrence: 	(w, c), c </a:t>
                </a:r>
                <a14:m>
                  <m:oMath xmlns:m="http://schemas.openxmlformats.org/officeDocument/2006/math">
                    <m:r>
                      <a:rPr lang="en-US" sz="2800" i="1" dirty="0">
                        <a:latin typeface="Cambria Math" charset="0"/>
                        <a:ea typeface="Cambria Math" charset="0"/>
                        <a:cs typeface="Cambria Math" charset="0"/>
                      </a:rPr>
                      <m:t>∈</m:t>
                    </m:r>
                    <m:r>
                      <a:rPr lang="fr-CH" sz="2800" i="1" dirty="0">
                        <a:latin typeface="Cambria Math" charset="0"/>
                        <a:ea typeface="Cambria Math" charset="0"/>
                        <a:cs typeface="Cambria Math" charset="0"/>
                      </a:rPr>
                      <m:t> </m:t>
                    </m:r>
                  </m:oMath>
                </a14:m>
                <a:r>
                  <a:rPr lang="en-US" sz="2800" dirty="0"/>
                  <a:t>C</a:t>
                </a:r>
                <a:r>
                  <a:rPr lang="en-US" sz="2800" baseline="-25000" dirty="0"/>
                  <a:t>i</a:t>
                </a:r>
                <a:r>
                  <a:rPr lang="en-US" sz="2800" dirty="0"/>
                  <a:t>(w)</a:t>
                </a:r>
              </a:p>
              <a:p>
                <a:endParaRPr lang="en-US" sz="2800" dirty="0"/>
              </a:p>
            </p:txBody>
          </p:sp>
        </mc:Choice>
        <mc:Fallback xmlns="">
          <p:sp>
            <p:nvSpPr>
              <p:cNvPr id="3" name="Content Placeholder 2">
                <a:extLst>
                  <a:ext uri="{FF2B5EF4-FFF2-40B4-BE49-F238E27FC236}">
                    <a16:creationId xmlns:a16="http://schemas.microsoft.com/office/drawing/2014/main" id="{927FB3DD-453D-3A4E-9301-91D3806FF319}"/>
                  </a:ext>
                </a:extLst>
              </p:cNvPr>
              <p:cNvSpPr>
                <a:spLocks noGrp="1" noRot="1" noChangeAspect="1" noMove="1" noResize="1" noEditPoints="1" noAdjustHandles="1" noChangeArrowheads="1" noChangeShapeType="1" noTextEdit="1"/>
              </p:cNvSpPr>
              <p:nvPr>
                <p:ph idx="1"/>
              </p:nvPr>
            </p:nvSpPr>
            <p:spPr>
              <a:xfrm>
                <a:off x="161369" y="2822360"/>
                <a:ext cx="8305800" cy="3373686"/>
              </a:xfrm>
              <a:blipFill>
                <a:blip r:embed="rId3"/>
                <a:stretch>
                  <a:fillRect l="-1527" t="-1873" b="-48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4C758CB-E716-9E40-A2E2-3291ACAFFAD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ADD5C00A-0277-624D-B9CA-3FABDA004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90844"/>
            <a:ext cx="7128792" cy="1485610"/>
          </a:xfrm>
          <a:prstGeom prst="rect">
            <a:avLst/>
          </a:prstGeom>
        </p:spPr>
      </p:pic>
    </p:spTree>
    <p:extLst>
      <p:ext uri="{BB962C8B-B14F-4D97-AF65-F5344CB8AC3E}">
        <p14:creationId xmlns:p14="http://schemas.microsoft.com/office/powerpoint/2010/main" val="170957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400" dirty="0"/>
              <a:t>One of the most successful ideas in natural language processing</a:t>
            </a:r>
          </a:p>
          <a:p>
            <a:endParaRPr lang="en-US" sz="2400" dirty="0"/>
          </a:p>
          <a:p>
            <a:pPr algn="ctr"/>
            <a:r>
              <a:rPr lang="en-US" sz="2400" dirty="0"/>
              <a:t>Two words are considered as similar, </a:t>
            </a:r>
            <a:br>
              <a:rPr lang="en-US" sz="2400" dirty="0"/>
            </a:br>
            <a:r>
              <a:rPr lang="en-US" sz="2400" dirty="0"/>
              <a:t>when they have similar contexts</a:t>
            </a:r>
          </a:p>
          <a:p>
            <a:pPr marL="457200" indent="-457200">
              <a:buFontTx/>
              <a:buChar char="-"/>
            </a:pPr>
            <a:endParaRPr lang="en-US" sz="2400" dirty="0"/>
          </a:p>
          <a:p>
            <a:pPr marL="457200" indent="-457200">
              <a:buFont typeface="Arial" panose="020B0604020202020204" pitchFamily="34" charset="0"/>
              <a:buChar char="•"/>
            </a:pPr>
            <a:r>
              <a:rPr lang="en-US" sz="2400" dirty="0"/>
              <a:t>Context captures both syntactic and semantic similarity</a:t>
            </a:r>
          </a:p>
          <a:p>
            <a:pPr marL="1200150" lvl="1" indent="-457200">
              <a:buFontTx/>
              <a:buChar char="-"/>
            </a:pPr>
            <a:r>
              <a:rPr lang="en-US" sz="2000" dirty="0"/>
              <a:t>Syntactic:  e.g. king – kings</a:t>
            </a:r>
          </a:p>
          <a:p>
            <a:pPr marL="1200150" lvl="1" indent="-457200">
              <a:buFontTx/>
              <a:buChar char="-"/>
            </a:pPr>
            <a:r>
              <a:rPr lang="en-US" sz="2000" dirty="0"/>
              <a:t>Semantic: e.g. king – queen</a:t>
            </a:r>
          </a:p>
          <a:p>
            <a:pPr marL="457200" indent="-457200">
              <a:buFont typeface="Arial" panose="020B0604020202020204" pitchFamily="34" charset="0"/>
              <a:buChar char="•"/>
            </a:pPr>
            <a:r>
              <a:rPr lang="en-US" sz="2400" dirty="0"/>
              <a:t>Implicitly used with the term-document matrix M</a:t>
            </a:r>
          </a:p>
          <a:p>
            <a:pPr marL="1200150" lvl="1" indent="-457200">
              <a:buFontTx/>
              <a:buChar char="-"/>
            </a:pPr>
            <a:r>
              <a:rPr lang="en-US" sz="2000" dirty="0"/>
              <a:t>Less localized context</a:t>
            </a:r>
          </a:p>
          <a:p>
            <a:pPr marL="1200150" lvl="1" indent="-457200">
              <a:buFontTx/>
              <a:buChar char="-"/>
            </a:pPr>
            <a:r>
              <a:rPr lang="en-US" sz="2000" dirty="0"/>
              <a:t>No distinction between roles of context and word</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69747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800" dirty="0"/>
              <a:t>Model how likely a word and a context occur together</a:t>
            </a:r>
          </a:p>
          <a:p>
            <a:endParaRPr lang="en-US" sz="2800" dirty="0"/>
          </a:p>
          <a:p>
            <a:r>
              <a:rPr lang="en-US" sz="2800" dirty="0"/>
              <a:t>Approach: </a:t>
            </a:r>
          </a:p>
          <a:p>
            <a:pPr marL="457200" indent="-457200">
              <a:buFont typeface="Arial" charset="0"/>
              <a:buChar char="•"/>
            </a:pPr>
            <a:r>
              <a:rPr lang="en-US" sz="2400" dirty="0"/>
              <a:t>Map words into a low-dimensional space (e.g., d = 200)</a:t>
            </a:r>
          </a:p>
          <a:p>
            <a:pPr marL="457200" indent="-457200">
              <a:buFont typeface="Arial" charset="0"/>
              <a:buChar char="•"/>
            </a:pPr>
            <a:r>
              <a:rPr lang="en-US" sz="2400" dirty="0"/>
              <a:t>Map context words into the same low-dimensional space</a:t>
            </a:r>
          </a:p>
          <a:p>
            <a:pPr marL="1200150" lvl="1" indent="-457200">
              <a:buFont typeface="Arial" charset="0"/>
              <a:buChar char="•"/>
            </a:pPr>
            <a:r>
              <a:rPr lang="en-US" sz="2000" dirty="0"/>
              <a:t>A different mapping for the same words</a:t>
            </a:r>
          </a:p>
          <a:p>
            <a:pPr marL="457200" indent="-457200">
              <a:buFont typeface="Arial" charset="0"/>
              <a:buChar char="•"/>
            </a:pPr>
            <a:r>
              <a:rPr lang="en-US" sz="2400" dirty="0"/>
              <a:t>Interpret the vector distance (product) as a measure for how likely the word and its context occur together</a:t>
            </a:r>
          </a:p>
          <a:p>
            <a:endParaRPr lang="en-US" sz="2400" dirty="0"/>
          </a:p>
          <a:p>
            <a:r>
              <a:rPr lang="en-US" sz="2800" dirty="0"/>
              <a:t>Due to projection in low-dimensional space, similar words and contexts should be close</a:t>
            </a:r>
          </a:p>
          <a:p>
            <a:pPr marL="457200" indent="-457200">
              <a:buFont typeface="Arial" charset="0"/>
              <a:buChar char="•"/>
            </a:pPr>
            <a:endParaRPr lang="en-US" sz="2400" dirty="0"/>
          </a:p>
          <a:p>
            <a:pPr marL="457200" indent="-457200">
              <a:buFont typeface="Arial" charset="0"/>
              <a:buChar char="•"/>
            </a:pPr>
            <a:endParaRPr lang="en-US" sz="28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901939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492A-BBE2-B64D-99A9-BBDF75F446CB}"/>
              </a:ext>
            </a:extLst>
          </p:cNvPr>
          <p:cNvSpPr>
            <a:spLocks noGrp="1"/>
          </p:cNvSpPr>
          <p:nvPr>
            <p:ph type="title"/>
          </p:nvPr>
        </p:nvSpPr>
        <p:spPr/>
        <p:txBody>
          <a:bodyPr/>
          <a:lstStyle/>
          <a:p>
            <a:r>
              <a:rPr lang="en-US" dirty="0"/>
              <a:t>Mapping to Concept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A9970-9D29-7F41-92CD-8B22D4932999}"/>
                  </a:ext>
                </a:extLst>
              </p:cNvPr>
              <p:cNvSpPr>
                <a:spLocks noGrp="1"/>
              </p:cNvSpPr>
              <p:nvPr>
                <p:ph idx="1"/>
              </p:nvPr>
            </p:nvSpPr>
            <p:spPr>
              <a:xfrm>
                <a:off x="179388" y="1341438"/>
                <a:ext cx="8305800" cy="5364162"/>
              </a:xfrm>
            </p:spPr>
            <p:txBody>
              <a:bodyPr/>
              <a:lstStyle/>
              <a:p>
                <a:pPr lvl="0">
                  <a:spcBef>
                    <a:spcPct val="0"/>
                  </a:spcBef>
                  <a:defRPr/>
                </a:pPr>
                <a:r>
                  <a:rPr lang="en-US" sz="2400" kern="1200" dirty="0">
                    <a:solidFill>
                      <a:srgbClr val="000000"/>
                    </a:solidFill>
                    <a:latin typeface="Calibri" charset="0"/>
                    <a:ea typeface="Calibri" charset="0"/>
                    <a:cs typeface="Calibri" charset="0"/>
                  </a:rPr>
                  <a:t>Vocabulary T of size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Words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r>
                      <a:rPr lang="fr-CH" sz="2400" i="1" kern="1200" dirty="0" smtClean="0">
                        <a:solidFill>
                          <a:srgbClr val="000000"/>
                        </a:solidFill>
                        <a:latin typeface="Cambria Math" panose="02040503050406030204" pitchFamily="18" charset="0"/>
                        <a:ea typeface="Cambria Math" panose="02040503050406030204" pitchFamily="18" charset="0"/>
                        <a:cs typeface="Calibri" charset="0"/>
                      </a:rPr>
                      <m:t>∈</m:t>
                    </m:r>
                    <m:r>
                      <a:rPr lang="fr-CH" sz="2400" b="0" i="1" kern="1200" dirty="0" smtClean="0">
                        <a:solidFill>
                          <a:srgbClr val="000000"/>
                        </a:solidFill>
                        <a:latin typeface="Cambria Math" panose="02040503050406030204" pitchFamily="18" charset="0"/>
                        <a:ea typeface="Cambria Math" panose="02040503050406030204" pitchFamily="18" charset="0"/>
                        <a:cs typeface="Calibri" charset="0"/>
                      </a:rPr>
                      <m:t>𝑇</m:t>
                    </m:r>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 </a:t>
                </a:r>
                <a:r>
                  <a:rPr lang="fr-CH" sz="2400" kern="1200" dirty="0">
                    <a:solidFill>
                      <a:srgbClr val="000000"/>
                    </a:solidFill>
                    <a:latin typeface="Calibri" charset="0"/>
                    <a:ea typeface="Calibri" charset="0"/>
                    <a:cs typeface="Calibri" charset="0"/>
                  </a:rPr>
                  <a:t>are </a:t>
                </a:r>
                <a:r>
                  <a:rPr lang="en-US" sz="2400" kern="1200" dirty="0">
                    <a:solidFill>
                      <a:srgbClr val="000000"/>
                    </a:solidFill>
                    <a:latin typeface="Calibri" charset="0"/>
                    <a:ea typeface="Calibri" charset="0"/>
                    <a:cs typeface="Calibri" charset="0"/>
                  </a:rPr>
                  <a:t>encoded as “1-hot vectors” of length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r>
                  <a:rPr lang="en-US" sz="2400" kern="1200" dirty="0">
                    <a:solidFill>
                      <a:srgbClr val="000000"/>
                    </a:solidFill>
                    <a:latin typeface="Calibri" charset="0"/>
                    <a:ea typeface="Calibri" charset="0"/>
                    <a:cs typeface="Calibri" charset="0"/>
                  </a:rPr>
                  <a:t>, i.e., the component at position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is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1</m:t>
                    </m:r>
                  </m:oMath>
                </a14:m>
                <a:r>
                  <a:rPr lang="en-US" sz="2400" kern="1200" dirty="0">
                    <a:solidFill>
                      <a:srgbClr val="000000"/>
                    </a:solidFill>
                    <a:latin typeface="Calibri" charset="0"/>
                    <a:ea typeface="Calibri" charset="0"/>
                    <a:cs typeface="Calibri" charset="0"/>
                  </a:rPr>
                  <a:t> all others are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0</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endParaRPr lang="en-US" sz="2800" dirty="0"/>
              </a:p>
            </p:txBody>
          </p:sp>
        </mc:Choice>
        <mc:Fallback xmlns="">
          <p:sp>
            <p:nvSpPr>
              <p:cNvPr id="3" name="Content Placeholder 2">
                <a:extLst>
                  <a:ext uri="{FF2B5EF4-FFF2-40B4-BE49-F238E27FC236}">
                    <a16:creationId xmlns:a16="http://schemas.microsoft.com/office/drawing/2014/main" id="{B1BA9970-9D29-7F41-92CD-8B22D4932999}"/>
                  </a:ext>
                </a:extLst>
              </p:cNvPr>
              <p:cNvSpPr>
                <a:spLocks noGrp="1" noRot="1" noChangeAspect="1" noMove="1" noResize="1" noEditPoints="1" noAdjustHandles="1" noChangeArrowheads="1" noChangeShapeType="1" noTextEdit="1"/>
              </p:cNvSpPr>
              <p:nvPr>
                <p:ph idx="1"/>
              </p:nvPr>
            </p:nvSpPr>
            <p:spPr>
              <a:xfrm>
                <a:off x="179388" y="1341438"/>
                <a:ext cx="8305800" cy="5364162"/>
              </a:xfrm>
              <a:blipFill>
                <a:blip r:embed="rId3"/>
                <a:stretch>
                  <a:fillRect l="-1069" t="-70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C72988-1BB2-434F-909A-A194DE0981F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1390AC33-2E29-8B42-807E-0207722F1BA1}"/>
              </a:ext>
            </a:extLst>
          </p:cNvPr>
          <p:cNvSpPr>
            <a:spLocks noChangeArrowheads="1"/>
          </p:cNvSpPr>
          <p:nvPr/>
        </p:nvSpPr>
        <p:spPr bwMode="auto">
          <a:xfrm>
            <a:off x="2702726" y="3348303"/>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6" name="Rectangle 27">
            <a:extLst>
              <a:ext uri="{FF2B5EF4-FFF2-40B4-BE49-F238E27FC236}">
                <a16:creationId xmlns:a16="http://schemas.microsoft.com/office/drawing/2014/main" id="{3E885C21-2E76-B440-9B8B-D8E3401EB353}"/>
              </a:ext>
            </a:extLst>
          </p:cNvPr>
          <p:cNvSpPr>
            <a:spLocks noChangeArrowheads="1"/>
          </p:cNvSpPr>
          <p:nvPr/>
        </p:nvSpPr>
        <p:spPr bwMode="auto">
          <a:xfrm>
            <a:off x="3248220" y="4407488"/>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 name="Rectangle 27">
                <a:extLst>
                  <a:ext uri="{FF2B5EF4-FFF2-40B4-BE49-F238E27FC236}">
                    <a16:creationId xmlns:a16="http://schemas.microsoft.com/office/drawing/2014/main" id="{2D390FFD-64CA-3343-9374-046C6545AE30}"/>
                  </a:ext>
                </a:extLst>
              </p:cNvPr>
              <p:cNvSpPr>
                <a:spLocks noChangeArrowheads="1"/>
              </p:cNvSpPr>
              <p:nvPr/>
            </p:nvSpPr>
            <p:spPr bwMode="auto">
              <a:xfrm>
                <a:off x="2214587" y="3014404"/>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7" name="Rectangle 27">
                <a:extLst>
                  <a:ext uri="{FF2B5EF4-FFF2-40B4-BE49-F238E27FC236}">
                    <a16:creationId xmlns:a16="http://schemas.microsoft.com/office/drawing/2014/main" id="{2D390FFD-64CA-3343-9374-046C6545AE30}"/>
                  </a:ext>
                </a:extLst>
              </p:cNvPr>
              <p:cNvSpPr>
                <a:spLocks noRot="1" noChangeAspect="1" noMove="1" noResize="1" noEditPoints="1" noAdjustHandles="1" noChangeArrowheads="1" noChangeShapeType="1" noTextEdit="1"/>
              </p:cNvSpPr>
              <p:nvPr/>
            </p:nvSpPr>
            <p:spPr bwMode="auto">
              <a:xfrm>
                <a:off x="2214587" y="3014404"/>
                <a:ext cx="1538609" cy="338544"/>
              </a:xfrm>
              <a:prstGeom prst="rect">
                <a:avLst/>
              </a:prstGeom>
              <a:blipFill>
                <a:blip r:embed="rId4"/>
                <a:stretch>
                  <a:fillRect b="-178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428569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8FB2-5554-C942-9836-DA25A5AD0731}"/>
              </a:ext>
            </a:extLst>
          </p:cNvPr>
          <p:cNvSpPr>
            <a:spLocks noGrp="1"/>
          </p:cNvSpPr>
          <p:nvPr>
            <p:ph type="title"/>
          </p:nvPr>
        </p:nvSpPr>
        <p:spPr/>
        <p:txBody>
          <a:bodyPr/>
          <a:lstStyle/>
          <a:p>
            <a:r>
              <a:rPr lang="en-US" dirty="0"/>
              <a:t>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76E99-1E38-C44C-B0FF-94ED7A99A14C}"/>
                  </a:ext>
                </a:extLst>
              </p:cNvPr>
              <p:cNvSpPr>
                <a:spLocks noGrp="1"/>
              </p:cNvSpPr>
              <p:nvPr>
                <p:ph idx="1"/>
              </p:nvPr>
            </p:nvSpPr>
            <p:spPr/>
            <p:txBody>
              <a:bodyPr/>
              <a:lstStyle/>
              <a:p>
                <a:pPr lvl="0">
                  <a:spcBef>
                    <a:spcPct val="0"/>
                  </a:spcBef>
                  <a:defRPr/>
                </a:pPr>
                <a:r>
                  <a:rPr lang="en-US" sz="2400" kern="1200" dirty="0">
                    <a:solidFill>
                      <a:srgbClr val="000000"/>
                    </a:solidFill>
                    <a:latin typeface="Calibri" charset="0"/>
                    <a:ea typeface="Calibri" charset="0"/>
                    <a:cs typeface="Calibri" charset="0"/>
                  </a:rPr>
                  <a:t>Dimension of concept space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The mapping to concept space is represented by matrices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of dimension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r>
                      <a:rPr lang="en-US" sz="2400" i="1" kern="1200" dirty="0">
                        <a:solidFill>
                          <a:srgbClr val="000000"/>
                        </a:solidFill>
                        <a:latin typeface="Cambria Math" panose="02040503050406030204" pitchFamily="18" charset="0"/>
                        <a:ea typeface="Cambria Math" panose="02040503050406030204" pitchFamily="18" charset="0"/>
                        <a:cs typeface="Calibri" charset="0"/>
                      </a:rPr>
                      <m:t>×</m:t>
                    </m:r>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oMath>
                </a14:m>
                <a:endParaRPr lang="en-US" sz="2400" kern="1200" baseline="-25000" dirty="0">
                  <a:solidFill>
                    <a:srgbClr val="000000"/>
                  </a:solidFill>
                  <a:latin typeface="Calibri" charset="0"/>
                  <a:ea typeface="Calibri" charset="0"/>
                  <a:cs typeface="Calibri" charset="0"/>
                </a:endParaRP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i="1" kern="1200" dirty="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      </m:t>
                        </m:r>
                        <m:r>
                          <a:rPr lang="fr-CH" sz="2400" b="1" i="1" kern="1200" dirty="0">
                            <a:solidFill>
                              <a:srgbClr val="000000"/>
                            </a:solidFill>
                            <a:latin typeface="Cambria Math" panose="02040503050406030204" pitchFamily="18" charset="0"/>
                            <a:cs typeface="Calibri" charset="0"/>
                          </a:rPr>
                          <m:t>𝒘</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context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𝑐</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baseline="-25000" dirty="0">
                    <a:solidFill>
                      <a:srgbClr val="000000"/>
                    </a:solidFill>
                    <a:latin typeface="Calibri" charset="0"/>
                    <a:ea typeface="Calibri" charset="0"/>
                    <a:cs typeface="Calibri" charset="0"/>
                  </a:rPr>
                  <a:t>	</a:t>
                </a: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b="0" i="1" kern="1200" dirty="0" smtClean="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kern="1200" dirty="0">
                        <a:solidFill>
                          <a:srgbClr val="000000"/>
                        </a:solidFill>
                        <a:latin typeface="Cambria Math" panose="02040503050406030204" pitchFamily="18" charset="0"/>
                        <a:cs typeface="Calibri" charset="0"/>
                      </a:rPr>
                      <m:t> </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            </m:t>
                        </m:r>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marL="0" lvl="1" indent="0">
                  <a:spcBef>
                    <a:spcPct val="0"/>
                  </a:spcBef>
                  <a:buNone/>
                  <a:defRPr/>
                </a:pPr>
                <a:endParaRPr lang="en-US" sz="2400" kern="1200" dirty="0">
                  <a:solidFill>
                    <a:srgbClr val="000000"/>
                  </a:solidFill>
                  <a:latin typeface="Calibri" charset="0"/>
                  <a:ea typeface="Calibri" charset="0"/>
                  <a:cs typeface="Calibri" charset="0"/>
                </a:endParaRPr>
              </a:p>
              <a:p>
                <a:pPr marL="0" lvl="1" indent="0">
                  <a:spcBef>
                    <a:spcPct val="0"/>
                  </a:spcBef>
                  <a:buNone/>
                  <a:defRPr/>
                </a:pPr>
                <a:r>
                  <a:rPr lang="en-US" sz="2400" kern="1200" dirty="0">
                    <a:solidFill>
                      <a:srgbClr val="000000"/>
                    </a:solidFill>
                    <a:latin typeface="Calibri" charset="0"/>
                    <a:ea typeface="Calibri" charset="0"/>
                    <a:cs typeface="Calibri" charset="0"/>
                  </a:rPr>
                  <a:t>Parameters of model </a:t>
                </a:r>
                <a14:m>
                  <m:oMath xmlns:m="http://schemas.openxmlformats.org/officeDocument/2006/math">
                    <m:r>
                      <a:rPr lang="fr-CH" sz="2400" i="1" kern="1200">
                        <a:solidFill>
                          <a:srgbClr val="000000"/>
                        </a:solidFill>
                        <a:latin typeface="Cambria Math" charset="0"/>
                        <a:ea typeface="Cambria Math" charset="0"/>
                        <a:cs typeface="Cambria Math" charset="0"/>
                      </a:rPr>
                      <m:t>𝜃</m:t>
                    </m:r>
                    <m:r>
                      <a:rPr lang="fr-CH" sz="2400" kern="1200">
                        <a:solidFill>
                          <a:srgbClr val="000000"/>
                        </a:solidFill>
                        <a:latin typeface="Cambria Math" panose="02040503050406030204" pitchFamily="18" charset="0"/>
                        <a:ea typeface="Cambria Math" charset="0"/>
                        <a:cs typeface="Cambria Math" charset="0"/>
                      </a:rPr>
                      <m:t> :     </m:t>
                    </m:r>
                  </m:oMath>
                </a14:m>
                <a:r>
                  <a:rPr lang="en-US" sz="2400" kern="1200" dirty="0">
                    <a:solidFill>
                      <a:srgbClr val="000000"/>
                    </a:solidFill>
                    <a:latin typeface="Calibri" charset="0"/>
                    <a:ea typeface="Calibri" charset="0"/>
                    <a:cs typeface="Calibri" charset="0"/>
                  </a:rPr>
                  <a:t>All coefficients of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000" kern="1200" baseline="30000" dirty="0">
                  <a:solidFill>
                    <a:srgbClr val="000000"/>
                  </a:solidFill>
                  <a:latin typeface="Calibri" charset="0"/>
                  <a:ea typeface="Calibri" charset="0"/>
                  <a:cs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D6D76E99-1E38-C44C-B0FF-94ED7A99A14C}"/>
                  </a:ext>
                </a:extLst>
              </p:cNvPr>
              <p:cNvSpPr>
                <a:spLocks noGrp="1" noRot="1" noChangeAspect="1" noMove="1" noResize="1" noEditPoints="1" noAdjustHandles="1" noChangeArrowheads="1" noChangeShapeType="1" noTextEdit="1"/>
              </p:cNvSpPr>
              <p:nvPr>
                <p:ph idx="1"/>
              </p:nvPr>
            </p:nvSpPr>
            <p:spPr>
              <a:blipFill>
                <a:blip r:embed="rId3"/>
                <a:stretch>
                  <a:fillRect l="-1069" t="-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4246765-AB1E-C84D-87D3-B4BC75055A0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23722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Rectangle 6"/>
          <p:cNvSpPr>
            <a:spLocks noChangeArrowheads="1"/>
          </p:cNvSpPr>
          <p:nvPr/>
        </p:nvSpPr>
        <p:spPr bwMode="auto">
          <a:xfrm>
            <a:off x="4077663" y="3310578"/>
            <a:ext cx="27902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rPr>
              <a:t></a:t>
            </a:r>
            <a:endParaRPr kumimoji="0" lang="en-GB"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3193876" y="5028848"/>
            <a:ext cx="64952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d</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x</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3340080" y="1136497"/>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9" name="Rectangle 23"/>
          <p:cNvSpPr>
            <a:spLocks noChangeArrowheads="1"/>
          </p:cNvSpPr>
          <p:nvPr/>
        </p:nvSpPr>
        <p:spPr bwMode="auto">
          <a:xfrm>
            <a:off x="3378714" y="113729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4" name="AutoShape 26"/>
          <p:cNvSpPr>
            <a:spLocks/>
          </p:cNvSpPr>
          <p:nvPr/>
        </p:nvSpPr>
        <p:spPr bwMode="auto">
          <a:xfrm>
            <a:off x="2284288" y="2308324"/>
            <a:ext cx="304800" cy="2538967"/>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5" name="Rectangle 27"/>
          <p:cNvSpPr>
            <a:spLocks noChangeArrowheads="1"/>
          </p:cNvSpPr>
          <p:nvPr/>
        </p:nvSpPr>
        <p:spPr bwMode="auto">
          <a:xfrm>
            <a:off x="1835359" y="3343278"/>
            <a:ext cx="29525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d</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6" name="Rectangle 56"/>
          <p:cNvSpPr>
            <a:spLocks noChangeArrowheads="1"/>
          </p:cNvSpPr>
          <p:nvPr/>
        </p:nvSpPr>
        <p:spPr bwMode="auto">
          <a:xfrm>
            <a:off x="323528" y="5548949"/>
            <a:ext cx="8280920" cy="461655"/>
          </a:xfrm>
          <a:prstGeom prst="rect">
            <a:avLst/>
          </a:prstGeom>
          <a:no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Columns</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represent</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words</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of</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the</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vocabulary</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in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concept</a:t>
            </a:r>
            <a:r>
              <a:rPr kumimoji="0" lang="pt-BR" sz="2400" b="0"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pt-BR" sz="2400" b="0" i="0" u="none" strike="noStrike" kern="1200" cap="none" spc="0" normalizeH="0" baseline="0" noProof="0" dirty="0" err="1">
                <a:ln>
                  <a:noFill/>
                </a:ln>
                <a:solidFill>
                  <a:srgbClr val="000000"/>
                </a:solidFill>
                <a:effectLst/>
                <a:uLnTx/>
                <a:uFillTx/>
                <a:latin typeface="Calibri" charset="0"/>
                <a:ea typeface="Calibri" charset="0"/>
                <a:cs typeface="Calibri" charset="0"/>
              </a:rPr>
              <a:t>space</a:t>
            </a:r>
            <a:endParaRPr kumimoji="0" lang="fr-CH" sz="24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105" name="Rectangle 4"/>
          <p:cNvSpPr>
            <a:spLocks noChangeArrowheads="1"/>
          </p:cNvSpPr>
          <p:nvPr/>
        </p:nvSpPr>
        <p:spPr bwMode="auto">
          <a:xfrm>
            <a:off x="4585895" y="1992952"/>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106" name="Rectangle 27"/>
          <p:cNvSpPr>
            <a:spLocks noChangeArrowheads="1"/>
          </p:cNvSpPr>
          <p:nvPr/>
        </p:nvSpPr>
        <p:spPr bwMode="auto">
          <a:xfrm>
            <a:off x="5131389" y="3052137"/>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4124817" y="1517884"/>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4124817" y="1517884"/>
                <a:ext cx="1538609" cy="338544"/>
              </a:xfrm>
              <a:prstGeom prst="rect">
                <a:avLst/>
              </a:prstGeom>
              <a:blipFill>
                <a:blip r:embed="rId3"/>
                <a:stretch>
                  <a:fillRect t="-7692" b="-19231"/>
                </a:stretch>
              </a:blipFill>
              <a:ln w="9525">
                <a:noFill/>
                <a:miter lim="800000"/>
                <a:headEnd/>
                <a:tailEnd/>
              </a:ln>
            </p:spPr>
            <p:txBody>
              <a:bodyPr/>
              <a:lstStyle/>
              <a:p>
                <a:r>
                  <a:rPr lang="en-US">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3504377" y="2379319"/>
            <a:ext cx="0" cy="2419884"/>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2924864" y="2308324"/>
            <a:ext cx="1143000" cy="2538967"/>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3047177" y="2379319"/>
            <a:ext cx="0" cy="2419884"/>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3191192" y="2379319"/>
            <a:ext cx="2684" cy="2419884"/>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3351977" y="2379319"/>
            <a:ext cx="26737" cy="2419884"/>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3656777" y="2379319"/>
            <a:ext cx="0" cy="2419884"/>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3809177" y="2379319"/>
            <a:ext cx="0" cy="2419884"/>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3961577" y="2379319"/>
            <a:ext cx="0" cy="2419884"/>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3261277" y="3309580"/>
            <a:ext cx="602337" cy="338544"/>
          </a:xfrm>
          <a:prstGeom prst="rect">
            <a:avLst/>
          </a:prstGeom>
          <a:solidFill>
            <a:schemeClr val="bg1"/>
          </a:solid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rPr>
              <a:t>W</a:t>
            </a:r>
            <a:r>
              <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rPr>
              <a:t>(w)</a:t>
            </a:r>
          </a:p>
        </p:txBody>
      </p:sp>
      <p:sp>
        <p:nvSpPr>
          <p:cNvPr id="28" name="AutoShape 26">
            <a:extLst>
              <a:ext uri="{FF2B5EF4-FFF2-40B4-BE49-F238E27FC236}">
                <a16:creationId xmlns:a16="http://schemas.microsoft.com/office/drawing/2014/main" id="{253C05BA-AD12-004E-84DC-C7A01B4088E0}"/>
              </a:ext>
            </a:extLst>
          </p:cNvPr>
          <p:cNvSpPr>
            <a:spLocks/>
          </p:cNvSpPr>
          <p:nvPr/>
        </p:nvSpPr>
        <p:spPr bwMode="auto">
          <a:xfrm flipH="1">
            <a:off x="6158874" y="1970768"/>
            <a:ext cx="304800" cy="2971800"/>
          </a:xfrm>
          <a:prstGeom prst="leftBrace">
            <a:avLst>
              <a:gd name="adj1" fmla="val 81250"/>
              <a:gd name="adj2" fmla="val 50832"/>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9" name="Rectangle 23">
            <a:extLst>
              <a:ext uri="{FF2B5EF4-FFF2-40B4-BE49-F238E27FC236}">
                <a16:creationId xmlns:a16="http://schemas.microsoft.com/office/drawing/2014/main" id="{491B7669-41E7-5A4E-B921-7A822F714AC8}"/>
              </a:ext>
            </a:extLst>
          </p:cNvPr>
          <p:cNvSpPr>
            <a:spLocks noChangeArrowheads="1"/>
          </p:cNvSpPr>
          <p:nvPr/>
        </p:nvSpPr>
        <p:spPr bwMode="auto">
          <a:xfrm>
            <a:off x="6635896" y="330958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Tree>
    <p:extLst>
      <p:ext uri="{BB962C8B-B14F-4D97-AF65-F5344CB8AC3E}">
        <p14:creationId xmlns:p14="http://schemas.microsoft.com/office/powerpoint/2010/main" val="159387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2ECF5E-AE31-1E45-A179-023C38B707FB}"/>
              </a:ext>
            </a:extLst>
          </p:cNvPr>
          <p:cNvSpPr>
            <a:spLocks noGrp="1"/>
          </p:cNvSpPr>
          <p:nvPr>
            <p:ph type="title"/>
          </p:nvPr>
        </p:nvSpPr>
        <p:spPr/>
        <p:txBody>
          <a:bodyPr/>
          <a:lstStyle/>
          <a:p>
            <a:r>
              <a:rPr lang="en-US" dirty="0"/>
              <a:t>Learning the Model from Data</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973ECE-4AFB-A541-B511-20376A7CE2A5}"/>
                  </a:ext>
                </a:extLst>
              </p:cNvPr>
              <p:cNvSpPr>
                <a:spLocks noGrp="1"/>
              </p:cNvSpPr>
              <p:nvPr>
                <p:ph idx="1"/>
              </p:nvPr>
            </p:nvSpPr>
            <p:spPr/>
            <p:txBody>
              <a:bodyPr/>
              <a:lstStyle/>
              <a:p>
                <a:r>
                  <a:rPr lang="en-US" dirty="0"/>
                  <a:t>Given a document collection, how to learn the parameters </a:t>
                </a:r>
                <a14:m>
                  <m:oMath xmlns:m="http://schemas.openxmlformats.org/officeDocument/2006/math">
                    <m:r>
                      <a:rPr lang="fr-CH" i="1" kern="1200">
                        <a:solidFill>
                          <a:srgbClr val="000000"/>
                        </a:solidFill>
                        <a:latin typeface="Cambria Math" charset="0"/>
                        <a:ea typeface="Cambria Math" charset="0"/>
                        <a:cs typeface="Cambria Math" charset="0"/>
                      </a:rPr>
                      <m:t>𝜃</m:t>
                    </m:r>
                  </m:oMath>
                </a14:m>
                <a:r>
                  <a:rPr lang="en-US" dirty="0"/>
                  <a:t>?</a:t>
                </a:r>
              </a:p>
              <a:p>
                <a:endParaRPr lang="en-US" dirty="0"/>
              </a:p>
              <a:p>
                <a:r>
                  <a:rPr lang="en-US" dirty="0"/>
                  <a:t>Consider as prediction problem:</a:t>
                </a:r>
              </a:p>
              <a:p>
                <a:pPr marL="457200" indent="-457200">
                  <a:buFont typeface="Arial" panose="020B0604020202020204" pitchFamily="34" charset="0"/>
                  <a:buChar char="•"/>
                </a:pPr>
                <a:r>
                  <a:rPr lang="en-US" dirty="0"/>
                  <a:t>Given a word, predict whether another word is a context word (</a:t>
                </a:r>
                <a:r>
                  <a:rPr lang="en-US" dirty="0" err="1"/>
                  <a:t>skipgram</a:t>
                </a:r>
                <a:r>
                  <a:rPr lang="en-US" dirty="0"/>
                  <a:t>)</a:t>
                </a:r>
              </a:p>
              <a:p>
                <a:pPr marL="457200" indent="-457200">
                  <a:buFont typeface="Arial" panose="020B0604020202020204" pitchFamily="34" charset="0"/>
                  <a:buChar char="•"/>
                </a:pPr>
                <a:r>
                  <a:rPr lang="en-US" dirty="0"/>
                  <a:t>Given a set of context words, predict whether a word relates to this context (CBOW)</a:t>
                </a:r>
              </a:p>
              <a:p>
                <a:endParaRPr lang="en-US" dirty="0"/>
              </a:p>
            </p:txBody>
          </p:sp>
        </mc:Choice>
        <mc:Fallback xmlns="">
          <p:sp>
            <p:nvSpPr>
              <p:cNvPr id="7" name="Content Placeholder 6">
                <a:extLst>
                  <a:ext uri="{FF2B5EF4-FFF2-40B4-BE49-F238E27FC236}">
                    <a16:creationId xmlns:a16="http://schemas.microsoft.com/office/drawing/2014/main" id="{2C973ECE-4AFB-A541-B511-20376A7CE2A5}"/>
                  </a:ext>
                </a:extLst>
              </p:cNvPr>
              <p:cNvSpPr>
                <a:spLocks noGrp="1" noRot="1" noChangeAspect="1" noMove="1" noResize="1" noEditPoints="1" noAdjustHandles="1" noChangeArrowheads="1" noChangeShapeType="1" noTextEdit="1"/>
              </p:cNvSpPr>
              <p:nvPr>
                <p:ph idx="1"/>
              </p:nvPr>
            </p:nvSpPr>
            <p:spPr>
              <a:blipFill>
                <a:blip r:embed="rId3"/>
                <a:stretch>
                  <a:fillRect l="-1832" t="-1511" r="-183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3E4696F-6B55-F846-B1DE-472C8BB6E87D}"/>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201201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0CA-0BDB-E64A-A15F-37B73D8E32C6}"/>
              </a:ext>
            </a:extLst>
          </p:cNvPr>
          <p:cNvSpPr>
            <a:spLocks noGrp="1"/>
          </p:cNvSpPr>
          <p:nvPr>
            <p:ph type="title"/>
          </p:nvPr>
        </p:nvSpPr>
        <p:spPr/>
        <p:txBody>
          <a:bodyPr/>
          <a:lstStyle/>
          <a:p>
            <a:r>
              <a:rPr lang="en-US" dirty="0"/>
              <a:t>Statistical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13F097-0F06-FC4A-AD21-641FEB5622FC}"/>
                  </a:ext>
                </a:extLst>
              </p:cNvPr>
              <p:cNvSpPr>
                <a:spLocks noGrp="1"/>
              </p:cNvSpPr>
              <p:nvPr>
                <p:ph idx="1"/>
              </p:nvPr>
            </p:nvSpPr>
            <p:spPr/>
            <p:txBody>
              <a:bodyPr/>
              <a:lstStyle/>
              <a:p>
                <a:r>
                  <a:rPr lang="en-US" dirty="0"/>
                  <a:t>We aim to learn a function </a:t>
                </a:r>
              </a:p>
              <a:p>
                <a:r>
                  <a:rPr lang="en-US" b="0"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𝑆</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𝑇</m:t>
                    </m:r>
                  </m:oMath>
                </a14:m>
                <a:r>
                  <a:rPr lang="en-US" dirty="0"/>
                  <a:t> </a:t>
                </a:r>
              </a:p>
              <a:p>
                <a:r>
                  <a:rPr lang="en-US" dirty="0"/>
                  <a:t>We have training data: </a:t>
                </a:r>
              </a:p>
              <a:p>
                <a:r>
                  <a:rPr lang="en-US" dirty="0"/>
                  <a:t>	samples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baseline="-25000" dirty="0" err="1" smtClean="0">
                        <a:latin typeface="Cambria Math" panose="02040503050406030204" pitchFamily="18" charset="0"/>
                      </a:rPr>
                      <m:t>𝑡</m:t>
                    </m:r>
                    <m:r>
                      <a:rPr lang="en-US" i="1" dirty="0" smtClean="0">
                        <a:latin typeface="Cambria Math" panose="02040503050406030204" pitchFamily="18" charset="0"/>
                      </a:rPr>
                      <m:t>)</m:t>
                    </m:r>
                  </m:oMath>
                </a14:m>
                <a:endParaRPr lang="en-US" dirty="0"/>
              </a:p>
              <a:p>
                <a:r>
                  <a:rPr lang="en-US" dirty="0"/>
                  <a:t>We define a parametrized function (model) </a:t>
                </a:r>
              </a:p>
              <a:p>
                <a:r>
                  <a:rPr lang="en-US" dirty="0"/>
                  <a:t>	</a:t>
                </a:r>
                <a:r>
                  <a:rPr lang="fr-CH" dirty="0"/>
                  <a:t>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r>
                      <a:rPr lang="fr-CH" i="1">
                        <a:latin typeface="Cambria Math" panose="02040503050406030204" pitchFamily="18" charset="0"/>
                      </a:rPr>
                      <m:t>:</m:t>
                    </m:r>
                    <m:r>
                      <a:rPr lang="fr-CH" i="1">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𝑇</m:t>
                    </m:r>
                  </m:oMath>
                </a14:m>
                <a:r>
                  <a:rPr lang="en-US" dirty="0"/>
                  <a:t> </a:t>
                </a:r>
              </a:p>
              <a:p>
                <a:r>
                  <a:rPr lang="en-US" dirty="0"/>
                  <a:t>Learning is obtaining good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endParaRPr lang="en-US" dirty="0"/>
              </a:p>
            </p:txBody>
          </p:sp>
        </mc:Choice>
        <mc:Fallback xmlns="">
          <p:sp>
            <p:nvSpPr>
              <p:cNvPr id="3" name="Content Placeholder 2">
                <a:extLst>
                  <a:ext uri="{FF2B5EF4-FFF2-40B4-BE49-F238E27FC236}">
                    <a16:creationId xmlns:a16="http://schemas.microsoft.com/office/drawing/2014/main" id="{9513F097-0F06-FC4A-AD21-641FEB5622FC}"/>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6A396CB-3748-B644-9A31-A86820A21D3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31460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1453-D35A-0E43-9E2B-3A8B13AD637A}"/>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16AE9F-55F8-2142-9C71-EFBA2EB1B5B9}"/>
                  </a:ext>
                </a:extLst>
              </p:cNvPr>
              <p:cNvSpPr>
                <a:spLocks noGrp="1"/>
              </p:cNvSpPr>
              <p:nvPr>
                <p:ph idx="1"/>
              </p:nvPr>
            </p:nvSpPr>
            <p:spPr/>
            <p:txBody>
              <a:bodyPr/>
              <a:lstStyle/>
              <a:p>
                <a:r>
                  <a:rPr lang="en-US" dirty="0"/>
                  <a:t>A function that measures how well the model fits the training data</a:t>
                </a:r>
              </a:p>
              <a:p>
                <a:r>
                  <a:rPr lang="en-US" dirty="0"/>
                  <a:t>Example: </a:t>
                </a:r>
              </a:p>
              <a:p>
                <a:r>
                  <a:rPr lang="en-US" dirty="0"/>
                  <a:t>	</a:t>
                </a:r>
                <a14:m>
                  <m:oMath xmlns:m="http://schemas.openxmlformats.org/officeDocument/2006/math">
                    <m:r>
                      <a:rPr lang="fr-CH" b="0" i="1" smtClean="0">
                        <a:latin typeface="Cambria Math" panose="02040503050406030204" pitchFamily="18" charset="0"/>
                      </a:rPr>
                      <m:t>𝐽</m:t>
                    </m:r>
                    <m:d>
                      <m:dPr>
                        <m:ctrlPr>
                          <a:rPr lang="fr-CH" b="0" i="1" smtClean="0">
                            <a:latin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𝜃</m:t>
                        </m:r>
                      </m:e>
                    </m:d>
                    <m:r>
                      <a:rPr lang="fr-CH" b="0" i="1" smtClean="0">
                        <a:latin typeface="Cambria Math" panose="02040503050406030204" pitchFamily="18" charset="0"/>
                        <a:ea typeface="Cambria Math" panose="02040503050406030204" pitchFamily="18" charset="0"/>
                      </a:rPr>
                      <m:t>=</m:t>
                    </m:r>
                    <m:nary>
                      <m:naryPr>
                        <m:chr m:val="∑"/>
                        <m:ctrlPr>
                          <a:rPr lang="fr-CH" i="1">
                            <a:latin typeface="Cambria Math" panose="02040503050406030204" pitchFamily="18" charset="0"/>
                            <a:ea typeface="Cambria Math" panose="02040503050406030204" pitchFamily="18" charset="0"/>
                          </a:rPr>
                        </m:ctrlPr>
                      </m:naryPr>
                      <m:sub>
                        <m:r>
                          <a:rPr lang="fr-CH" i="1">
                            <a:latin typeface="Cambria Math" panose="02040503050406030204" pitchFamily="18" charset="0"/>
                            <a:ea typeface="Cambria Math" panose="02040503050406030204" pitchFamily="18" charset="0"/>
                          </a:rPr>
                          <m:t>𝑡</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𝑠</m:t>
                        </m:r>
                      </m:sup>
                      <m:e>
                        <m:sSup>
                          <m:sSupPr>
                            <m:ctrlPr>
                              <a:rPr lang="fr-CH" i="1">
                                <a:latin typeface="Cambria Math" panose="02040503050406030204" pitchFamily="18" charset="0"/>
                                <a:ea typeface="Cambria Math" panose="02040503050406030204" pitchFamily="18" charset="0"/>
                              </a:rPr>
                            </m:ctrlPr>
                          </m:sSupPr>
                          <m:e>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𝑓</m:t>
                                </m:r>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𝑠</m:t>
                                        </m:r>
                                      </m:e>
                                      <m:sub>
                                        <m:r>
                                          <a:rPr lang="fr-CH" i="1">
                                            <a:latin typeface="Cambria Math" panose="02040503050406030204" pitchFamily="18" charset="0"/>
                                            <a:ea typeface="Cambria Math" panose="02040503050406030204" pitchFamily="18" charset="0"/>
                                          </a:rPr>
                                          <m:t>𝑡</m:t>
                                        </m:r>
                                      </m:sub>
                                    </m:sSub>
                                  </m:e>
                                </m:d>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𝑠</m:t>
                                        </m:r>
                                      </m:e>
                                      <m:sub>
                                        <m:r>
                                          <a:rPr lang="fr-CH" i="1">
                                            <a:latin typeface="Cambria Math" panose="02040503050406030204" pitchFamily="18" charset="0"/>
                                            <a:ea typeface="Cambria Math" panose="02040503050406030204" pitchFamily="18" charset="0"/>
                                          </a:rPr>
                                          <m:t>𝑡</m:t>
                                        </m:r>
                                      </m:sub>
                                    </m:sSub>
                                  </m:e>
                                </m:d>
                              </m:e>
                            </m:d>
                          </m:e>
                          <m:sup>
                            <m:r>
                              <a:rPr lang="fr-CH" i="1">
                                <a:latin typeface="Cambria Math" panose="02040503050406030204" pitchFamily="18" charset="0"/>
                                <a:ea typeface="Cambria Math" panose="02040503050406030204" pitchFamily="18" charset="0"/>
                              </a:rPr>
                              <m:t>2</m:t>
                            </m:r>
                          </m:sup>
                        </m:sSup>
                      </m:e>
                    </m:nary>
                  </m:oMath>
                </a14:m>
                <a:endParaRPr lang="en-US" dirty="0"/>
              </a:p>
              <a:p>
                <a:endParaRPr lang="en-US" dirty="0"/>
              </a:p>
              <a:p>
                <a:r>
                  <a:rPr lang="en-US" dirty="0"/>
                  <a:t>Learning is applying an algorithm that minimizes this loss function</a:t>
                </a:r>
              </a:p>
              <a:p>
                <a:endParaRPr lang="en-US" dirty="0"/>
              </a:p>
            </p:txBody>
          </p:sp>
        </mc:Choice>
        <mc:Fallback xmlns="">
          <p:sp>
            <p:nvSpPr>
              <p:cNvPr id="3" name="Content Placeholder 2">
                <a:extLst>
                  <a:ext uri="{FF2B5EF4-FFF2-40B4-BE49-F238E27FC236}">
                    <a16:creationId xmlns:a16="http://schemas.microsoft.com/office/drawing/2014/main" id="{2C16AE9F-55F8-2142-9C71-EFBA2EB1B5B9}"/>
                  </a:ext>
                </a:extLst>
              </p:cNvPr>
              <p:cNvSpPr>
                <a:spLocks noGrp="1" noRot="1" noChangeAspect="1" noMove="1" noResize="1" noEditPoints="1" noAdjustHandles="1" noChangeArrowheads="1" noChangeShapeType="1" noTextEdit="1"/>
              </p:cNvSpPr>
              <p:nvPr>
                <p:ph idx="1"/>
              </p:nvPr>
            </p:nvSpPr>
            <p:spPr>
              <a:blipFill>
                <a:blip r:embed="rId3"/>
                <a:stretch>
                  <a:fillRect l="-1832" t="-1511" r="-137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BD6B804-744F-6744-BAD5-AF4A8F51C07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0585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Idea</a:t>
            </a:r>
          </a:p>
        </p:txBody>
      </p:sp>
      <p:sp>
        <p:nvSpPr>
          <p:cNvPr id="3" name="Content Placeholder 2"/>
          <p:cNvSpPr>
            <a:spLocks noGrp="1"/>
          </p:cNvSpPr>
          <p:nvPr>
            <p:ph idx="1"/>
          </p:nvPr>
        </p:nvSpPr>
        <p:spPr/>
        <p:txBody>
          <a:bodyPr/>
          <a:lstStyle/>
          <a:p>
            <a:r>
              <a:rPr lang="en-GB" sz="2800" dirty="0"/>
              <a:t>Map documents and queries into a lower-dimensional space composed of higher-level concepts</a:t>
            </a:r>
          </a:p>
          <a:p>
            <a:pPr lvl="1"/>
            <a:r>
              <a:rPr lang="en-GB" sz="2400" dirty="0"/>
              <a:t>Each concept represented by a combination of terms</a:t>
            </a:r>
          </a:p>
          <a:p>
            <a:pPr lvl="1"/>
            <a:r>
              <a:rPr lang="en-GB" sz="2400" dirty="0"/>
              <a:t>Fewer concepts than terms</a:t>
            </a:r>
          </a:p>
          <a:p>
            <a:pPr lvl="1"/>
            <a:r>
              <a:rPr lang="en-GB" sz="2400" dirty="0"/>
              <a:t>e.g. vehicle = {car, automobile, wheels, auto car, motor car}</a:t>
            </a:r>
          </a:p>
          <a:p>
            <a:endParaRPr lang="en-GB" sz="1800" dirty="0"/>
          </a:p>
          <a:p>
            <a:r>
              <a:rPr lang="en-GB" sz="2800" dirty="0"/>
              <a:t>Dimensionality reduction</a:t>
            </a:r>
          </a:p>
          <a:p>
            <a:pPr lvl="1"/>
            <a:r>
              <a:rPr lang="en-GB" sz="2400" dirty="0"/>
              <a:t>Retrieval (and clustering) in a reduced concept space might be superior to retrieval in the high-dimensional space of index terms</a:t>
            </a:r>
          </a:p>
          <a:p>
            <a:endParaRPr lang="en-GB"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87525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43A5-0FFA-8B44-A210-C0244ECB373E}"/>
              </a:ext>
            </a:extLst>
          </p:cNvPr>
          <p:cNvSpPr>
            <a:spLocks noGrp="1"/>
          </p:cNvSpPr>
          <p:nvPr>
            <p:ph type="title"/>
          </p:nvPr>
        </p:nvSpPr>
        <p:spPr/>
        <p:txBody>
          <a:bodyPr/>
          <a:lstStyle/>
          <a:p>
            <a:r>
              <a:rPr lang="en-US" dirty="0"/>
              <a:t>Regularization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B70AD-E035-8B46-835E-37EFF1D44C96}"/>
                  </a:ext>
                </a:extLst>
              </p:cNvPr>
              <p:cNvSpPr>
                <a:spLocks noGrp="1"/>
              </p:cNvSpPr>
              <p:nvPr>
                <p:ph idx="1"/>
              </p:nvPr>
            </p:nvSpPr>
            <p:spPr>
              <a:xfrm>
                <a:off x="179388" y="1341438"/>
                <a:ext cx="8857108" cy="5029200"/>
              </a:xfrm>
            </p:spPr>
            <p:txBody>
              <a:bodyPr/>
              <a:lstStyle/>
              <a:p>
                <a:r>
                  <a:rPr lang="en-US" sz="2800" dirty="0"/>
                  <a:t>Regularization: limit model complexity</a:t>
                </a:r>
              </a:p>
              <a:p>
                <a:pPr marL="457200" indent="-457200">
                  <a:buFontTx/>
                  <a:buChar char="-"/>
                </a:pPr>
                <a:r>
                  <a:rPr lang="en-US" sz="2800" dirty="0"/>
                  <a:t>In order to avoid overfitting</a:t>
                </a:r>
              </a:p>
              <a:p>
                <a:pPr marL="457200" indent="-457200">
                  <a:buFontTx/>
                  <a:buChar char="-"/>
                </a:pPr>
                <a:r>
                  <a:rPr lang="en-US" sz="2800" dirty="0"/>
                  <a:t>In order the model to generalize well to new data</a:t>
                </a:r>
              </a:p>
              <a:p>
                <a:r>
                  <a:rPr lang="en-US" sz="2800" dirty="0"/>
                  <a:t>Possible approaches</a:t>
                </a:r>
              </a:p>
              <a:p>
                <a:pPr marL="457200" indent="-457200">
                  <a:buFontTx/>
                  <a:buChar char="-"/>
                </a:pPr>
                <a:r>
                  <a:rPr lang="en-US" sz="2800" dirty="0"/>
                  <a:t>Limit the complexity of the model (e.g. linear)</a:t>
                </a:r>
              </a:p>
              <a:p>
                <a:pPr marL="457200" indent="-457200">
                  <a:buFontTx/>
                  <a:buChar char="-"/>
                </a:pPr>
                <a:r>
                  <a:rPr lang="en-US" sz="2800" dirty="0"/>
                  <a:t>Add a regularization term to the loss function</a:t>
                </a:r>
              </a:p>
              <a:p>
                <a:r>
                  <a:rPr lang="en-US" sz="2800" dirty="0"/>
                  <a:t>Example: </a:t>
                </a:r>
              </a:p>
              <a:p>
                <a:pPr/>
                <a14:m>
                  <m:oMathPara xmlns:m="http://schemas.openxmlformats.org/officeDocument/2006/math">
                    <m:oMathParaPr>
                      <m:jc m:val="centerGroup"/>
                    </m:oMathParaPr>
                    <m:oMath xmlns:m="http://schemas.openxmlformats.org/officeDocument/2006/math">
                      <m:r>
                        <a:rPr lang="fr-CH" sz="2400" i="1">
                          <a:latin typeface="Cambria Math" panose="02040503050406030204" pitchFamily="18" charset="0"/>
                        </a:rPr>
                        <m:t>𝐽</m:t>
                      </m:r>
                      <m:d>
                        <m:dPr>
                          <m:ctrlPr>
                            <a:rPr lang="fr-CH" sz="2400" i="1">
                              <a:latin typeface="Cambria Math" panose="02040503050406030204" pitchFamily="18" charset="0"/>
                            </a:rPr>
                          </m:ctrlPr>
                        </m:dPr>
                        <m:e>
                          <m:r>
                            <a:rPr lang="fr-CH" sz="2400" i="1" smtClean="0">
                              <a:latin typeface="Cambria Math" panose="02040503050406030204" pitchFamily="18" charset="0"/>
                              <a:ea typeface="Cambria Math" panose="02040503050406030204" pitchFamily="18" charset="0"/>
                            </a:rPr>
                            <m:t>𝜃</m:t>
                          </m:r>
                        </m:e>
                      </m:d>
                      <m:r>
                        <a:rPr lang="fr-CH" sz="2400" i="1">
                          <a:latin typeface="Cambria Math" panose="02040503050406030204" pitchFamily="18" charset="0"/>
                          <a:ea typeface="Cambria Math" panose="02040503050406030204" pitchFamily="18" charset="0"/>
                        </a:rPr>
                        <m:t>=</m:t>
                      </m:r>
                      <m:nary>
                        <m:naryPr>
                          <m:chr m:val="∑"/>
                          <m:ctrlPr>
                            <a:rPr lang="fr-CH" sz="2400" i="1">
                              <a:latin typeface="Cambria Math" panose="02040503050406030204" pitchFamily="18" charset="0"/>
                              <a:ea typeface="Cambria Math" panose="02040503050406030204" pitchFamily="18" charset="0"/>
                            </a:rPr>
                          </m:ctrlPr>
                        </m:naryPr>
                        <m:sub>
                          <m:r>
                            <a:rPr lang="fr-CH" sz="2400" b="0" i="1" smtClean="0">
                              <a:latin typeface="Cambria Math" panose="02040503050406030204" pitchFamily="18" charset="0"/>
                              <a:ea typeface="Cambria Math" panose="02040503050406030204" pitchFamily="18" charset="0"/>
                            </a:rPr>
                            <m:t>𝑡</m:t>
                          </m:r>
                          <m:r>
                            <a:rPr lang="fr-CH" sz="2400" i="1">
                              <a:latin typeface="Cambria Math" panose="02040503050406030204" pitchFamily="18" charset="0"/>
                              <a:ea typeface="Cambria Math" panose="02040503050406030204" pitchFamily="18" charset="0"/>
                            </a:rPr>
                            <m:t>=1</m:t>
                          </m:r>
                        </m:sub>
                        <m:sup>
                          <m:r>
                            <a:rPr lang="fr-CH" sz="2400" b="0" i="1" smtClean="0">
                              <a:latin typeface="Cambria Math" panose="02040503050406030204" pitchFamily="18" charset="0"/>
                              <a:ea typeface="Cambria Math" panose="02040503050406030204" pitchFamily="18" charset="0"/>
                            </a:rPr>
                            <m:t>𝑠</m:t>
                          </m:r>
                        </m:sup>
                        <m:e>
                          <m:sSup>
                            <m:sSupPr>
                              <m:ctrlPr>
                                <a:rPr lang="fr-CH" sz="2400" i="1">
                                  <a:latin typeface="Cambria Math" panose="02040503050406030204" pitchFamily="18" charset="0"/>
                                  <a:ea typeface="Cambria Math" panose="02040503050406030204" pitchFamily="18" charset="0"/>
                                </a:rPr>
                              </m:ctrlPr>
                            </m:sSupPr>
                            <m:e>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ea typeface="Cambria Math" panose="02040503050406030204" pitchFamily="18" charset="0"/>
                                    </a:rPr>
                                    <m:t>𝑓</m:t>
                                  </m:r>
                                  <m:d>
                                    <m:dPr>
                                      <m:ctrlPr>
                                        <a:rPr lang="fr-CH" sz="2400" i="1">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𝑠</m:t>
                                          </m:r>
                                        </m:e>
                                        <m:sub>
                                          <m:r>
                                            <a:rPr lang="fr-CH" sz="2400" b="0" i="1" smtClean="0">
                                              <a:latin typeface="Cambria Math" panose="02040503050406030204" pitchFamily="18" charset="0"/>
                                              <a:ea typeface="Cambria Math" panose="02040503050406030204" pitchFamily="18" charset="0"/>
                                            </a:rPr>
                                            <m:t>𝑡</m:t>
                                          </m:r>
                                        </m:sub>
                                      </m:sSub>
                                    </m:e>
                                  </m:d>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𝑓</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𝑠</m:t>
                                          </m:r>
                                        </m:e>
                                        <m:sub>
                                          <m:r>
                                            <a:rPr lang="fr-CH" sz="2400" b="0" i="1" smtClean="0">
                                              <a:latin typeface="Cambria Math" panose="02040503050406030204" pitchFamily="18" charset="0"/>
                                              <a:ea typeface="Cambria Math" panose="02040503050406030204" pitchFamily="18" charset="0"/>
                                            </a:rPr>
                                            <m:t>𝑡</m:t>
                                          </m:r>
                                        </m:sub>
                                      </m:sSub>
                                    </m:e>
                                  </m:d>
                                </m:e>
                              </m:d>
                            </m:e>
                            <m:sup>
                              <m:r>
                                <a:rPr lang="fr-CH" sz="2400" i="1">
                                  <a:latin typeface="Cambria Math" panose="02040503050406030204" pitchFamily="18" charset="0"/>
                                  <a:ea typeface="Cambria Math" panose="02040503050406030204" pitchFamily="18" charset="0"/>
                                </a:rPr>
                                <m:t>2</m:t>
                              </m:r>
                            </m:sup>
                          </m:sSup>
                        </m:e>
                      </m:nary>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𝛾</m:t>
                      </m:r>
                      <m:sSub>
                        <m:sSubPr>
                          <m:ctrlPr>
                            <a:rPr lang="fr-CH" sz="2400" b="0" i="1" smtClean="0">
                              <a:latin typeface="Cambria Math" panose="02040503050406030204" pitchFamily="18" charset="0"/>
                              <a:ea typeface="Cambria Math" panose="02040503050406030204" pitchFamily="18" charset="0"/>
                            </a:rPr>
                          </m:ctrlPr>
                        </m:sSubPr>
                        <m:e>
                          <m:d>
                            <m:dPr>
                              <m:begChr m:val="|"/>
                              <m:endChr m:val="|"/>
                              <m:ctrlPr>
                                <a:rPr lang="fr-CH" sz="2400" b="0" i="1" smtClean="0">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e>
                        <m:sub>
                          <m:r>
                            <a:rPr lang="fr-CH" sz="2400" b="0" i="1" smtClean="0">
                              <a:latin typeface="Cambria Math" panose="02040503050406030204" pitchFamily="18" charset="0"/>
                              <a:ea typeface="Cambria Math" panose="02040503050406030204" pitchFamily="18" charset="0"/>
                            </a:rPr>
                            <m:t>2</m:t>
                          </m:r>
                        </m:sub>
                      </m:sSub>
                    </m:oMath>
                  </m:oMathPara>
                </a14:m>
                <a:endParaRPr lang="en-US" sz="2800" dirty="0"/>
              </a:p>
            </p:txBody>
          </p:sp>
        </mc:Choice>
        <mc:Fallback xmlns="">
          <p:sp>
            <p:nvSpPr>
              <p:cNvPr id="3" name="Content Placeholder 2">
                <a:extLst>
                  <a:ext uri="{FF2B5EF4-FFF2-40B4-BE49-F238E27FC236}">
                    <a16:creationId xmlns:a16="http://schemas.microsoft.com/office/drawing/2014/main" id="{804B70AD-E035-8B46-835E-37EFF1D44C96}"/>
                  </a:ext>
                </a:extLst>
              </p:cNvPr>
              <p:cNvSpPr>
                <a:spLocks noGrp="1" noRot="1" noChangeAspect="1" noMove="1" noResize="1" noEditPoints="1" noAdjustHandles="1" noChangeArrowheads="1" noChangeShapeType="1" noTextEdit="1"/>
              </p:cNvSpPr>
              <p:nvPr>
                <p:ph idx="1"/>
              </p:nvPr>
            </p:nvSpPr>
            <p:spPr>
              <a:xfrm>
                <a:off x="179388" y="1341438"/>
                <a:ext cx="8857108" cy="5029200"/>
              </a:xfrm>
              <a:blipFill>
                <a:blip r:embed="rId3"/>
                <a:stretch>
                  <a:fillRect l="-1288" t="-1259" b="-2695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FD0856E-A748-D245-9BD4-6D4F0C4702D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53105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CEF-62AD-0244-9EBE-01F2CE4913A1}"/>
              </a:ext>
            </a:extLst>
          </p:cNvPr>
          <p:cNvSpPr>
            <a:spLocks noGrp="1"/>
          </p:cNvSpPr>
          <p:nvPr>
            <p:ph type="title"/>
          </p:nvPr>
        </p:nvSpPr>
        <p:spPr/>
        <p:txBody>
          <a:bodyPr/>
          <a:lstStyle/>
          <a:p>
            <a:r>
              <a:rPr lang="en-US" dirty="0"/>
              <a:t>Representation Learning</a:t>
            </a:r>
          </a:p>
        </p:txBody>
      </p:sp>
      <p:sp>
        <p:nvSpPr>
          <p:cNvPr id="3" name="Content Placeholder 2">
            <a:extLst>
              <a:ext uri="{FF2B5EF4-FFF2-40B4-BE49-F238E27FC236}">
                <a16:creationId xmlns:a16="http://schemas.microsoft.com/office/drawing/2014/main" id="{96F32ED7-2E5C-1D4E-8EBA-3B14F6B079CE}"/>
              </a:ext>
            </a:extLst>
          </p:cNvPr>
          <p:cNvSpPr>
            <a:spLocks noGrp="1"/>
          </p:cNvSpPr>
          <p:nvPr>
            <p:ph idx="1"/>
          </p:nvPr>
        </p:nvSpPr>
        <p:spPr/>
        <p:txBody>
          <a:bodyPr/>
          <a:lstStyle/>
          <a:p>
            <a:r>
              <a:rPr lang="en-US" dirty="0"/>
              <a:t>A learning algorithm that creates for some input data a new representation with desirable properties:</a:t>
            </a:r>
          </a:p>
          <a:p>
            <a:pPr marL="457200" indent="-457200">
              <a:buFont typeface="Arial" panose="020B0604020202020204" pitchFamily="34" charset="0"/>
              <a:buChar char="•"/>
            </a:pPr>
            <a:r>
              <a:rPr lang="en-US" dirty="0"/>
              <a:t>Most often the representation is in some vector space</a:t>
            </a:r>
          </a:p>
          <a:p>
            <a:pPr marL="457200" indent="-457200">
              <a:buFont typeface="Arial" panose="020B0604020202020204" pitchFamily="34" charset="0"/>
              <a:buChar char="•"/>
            </a:pPr>
            <a:r>
              <a:rPr lang="en-US" dirty="0"/>
              <a:t>For example, represent words of a vocabulary as vectors</a:t>
            </a:r>
          </a:p>
          <a:p>
            <a:r>
              <a:rPr lang="en-US" dirty="0"/>
              <a:t>Idea: create the word embeddings using representation learning</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4DF0FB1-ED69-F54F-BDA4-2F5079DD376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11756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CFDC-2BDE-8747-A337-546D9673C865}"/>
              </a:ext>
            </a:extLst>
          </p:cNvPr>
          <p:cNvSpPr>
            <a:spLocks noGrp="1"/>
          </p:cNvSpPr>
          <p:nvPr>
            <p:ph type="title"/>
          </p:nvPr>
        </p:nvSpPr>
        <p:spPr/>
        <p:txBody>
          <a:bodyPr/>
          <a:lstStyle/>
          <a:p>
            <a:r>
              <a:rPr lang="en-US" dirty="0"/>
              <a:t>Learning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43330-9E22-3046-8E95-A2E495D10375}"/>
                  </a:ext>
                </a:extLst>
              </p:cNvPr>
              <p:cNvSpPr>
                <a:spLocks noGrp="1"/>
              </p:cNvSpPr>
              <p:nvPr>
                <p:ph idx="1"/>
              </p:nvPr>
            </p:nvSpPr>
            <p:spPr>
              <a:xfrm>
                <a:off x="179388" y="1341438"/>
                <a:ext cx="8497068" cy="5029200"/>
              </a:xfrm>
            </p:spPr>
            <p:txBody>
              <a:bodyPr/>
              <a:lstStyle/>
              <a:p>
                <a:r>
                  <a:rPr lang="en-US" sz="2800" dirty="0"/>
                  <a:t>The function we would like to learn, is the probability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oMath>
                </a14:m>
                <a:r>
                  <a:rPr lang="en-US" sz="2800" dirty="0"/>
                  <a:t> for the word </a:t>
                </a:r>
                <a14:m>
                  <m:oMath xmlns:m="http://schemas.openxmlformats.org/officeDocument/2006/math">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oMath>
                </a14:m>
                <a:r>
                  <a:rPr lang="en-US" sz="2800" dirty="0"/>
                  <a:t> to appear with the context word </a:t>
                </a:r>
                <a14:m>
                  <m:oMath xmlns:m="http://schemas.openxmlformats.org/officeDocument/2006/math">
                    <m:r>
                      <a:rPr lang="en-US" sz="2800" i="1" dirty="0" smtClean="0">
                        <a:latin typeface="Cambria Math" panose="02040503050406030204" pitchFamily="18" charset="0"/>
                      </a:rPr>
                      <m:t>𝑐</m:t>
                    </m:r>
                  </m:oMath>
                </a14:m>
                <a:endParaRPr lang="en-US" sz="2800" dirty="0"/>
              </a:p>
              <a:p>
                <a:r>
                  <a:rPr lang="en-US" sz="2800" dirty="0"/>
                  <a:t>Deriving the probability from the representations</a:t>
                </a:r>
              </a:p>
              <a:p>
                <a:pPr marL="457200" indent="-457200">
                  <a:buFont typeface="Arial" panose="020B0604020202020204" pitchFamily="34" charset="0"/>
                  <a:buChar char="•"/>
                </a:pPr>
                <a:r>
                  <a:rPr lang="en-US" sz="2800" dirty="0"/>
                  <a:t>Consider a word </a:t>
                </a:r>
                <a14:m>
                  <m:oMath xmlns:m="http://schemas.openxmlformats.org/officeDocument/2006/math">
                    <m:r>
                      <a:rPr lang="fr-CH" sz="2800" i="1">
                        <a:latin typeface="Cambria Math" panose="02040503050406030204" pitchFamily="18" charset="0"/>
                      </a:rPr>
                      <m:t>𝑤</m:t>
                    </m:r>
                    <m:r>
                      <a:rPr lang="fr-CH" sz="2800" i="1">
                        <a:latin typeface="Cambria Math" panose="02040503050406030204" pitchFamily="18" charset="0"/>
                      </a:rPr>
                      <m:t> </m:t>
                    </m:r>
                  </m:oMath>
                </a14:m>
                <a:r>
                  <a:rPr lang="en-US" sz="2800" dirty="0"/>
                  <a:t>and a context word </a:t>
                </a:r>
                <a14:m>
                  <m:oMath xmlns:m="http://schemas.openxmlformats.org/officeDocument/2006/math">
                    <m:r>
                      <a:rPr lang="fr-CH" sz="2800" i="1">
                        <a:latin typeface="Cambria Math" panose="02040503050406030204" pitchFamily="18" charset="0"/>
                      </a:rPr>
                      <m:t>𝑐</m:t>
                    </m:r>
                  </m:oMath>
                </a14:m>
                <a:endParaRPr lang="fr-CH" sz="2800" dirty="0"/>
              </a:p>
              <a:p>
                <a:pPr marL="457200" indent="-457200">
                  <a:buFont typeface="Arial" panose="020B0604020202020204" pitchFamily="34" charset="0"/>
                  <a:buChar char="•"/>
                </a:pPr>
                <a:r>
                  <a:rPr lang="en-US" sz="2800" dirty="0"/>
                  <a:t>We require that if </a:t>
                </a:r>
                <a14:m>
                  <m:oMath xmlns:m="http://schemas.openxmlformats.org/officeDocument/2006/math">
                    <m:r>
                      <a:rPr lang="fr-CH" sz="2800" i="1">
                        <a:latin typeface="Cambria Math" panose="02040503050406030204" pitchFamily="18" charset="0"/>
                      </a:rPr>
                      <m:t>𝑤</m:t>
                    </m:r>
                  </m:oMath>
                </a14:m>
                <a:r>
                  <a:rPr lang="en-US" sz="2800" dirty="0"/>
                  <a:t> and </a:t>
                </a:r>
                <a14:m>
                  <m:oMath xmlns:m="http://schemas.openxmlformats.org/officeDocument/2006/math">
                    <m:r>
                      <a:rPr lang="fr-CH" sz="2800" i="1">
                        <a:latin typeface="Cambria Math" panose="02040503050406030204" pitchFamily="18" charset="0"/>
                      </a:rPr>
                      <m:t>𝑐</m:t>
                    </m:r>
                  </m:oMath>
                </a14:m>
                <a:r>
                  <a:rPr lang="en-US" sz="2800" dirty="0"/>
                  <a:t> are likely to co-occur their representations </a:t>
                </a:r>
                <a14:m>
                  <m:oMath xmlns:m="http://schemas.openxmlformats.org/officeDocument/2006/math">
                    <m:r>
                      <a:rPr lang="fr-CH" sz="2800" b="1" i="1">
                        <a:latin typeface="Cambria Math" panose="02040503050406030204" pitchFamily="18" charset="0"/>
                      </a:rPr>
                      <m:t>𝒘</m:t>
                    </m:r>
                  </m:oMath>
                </a14:m>
                <a:r>
                  <a:rPr lang="en-US" sz="2800" dirty="0"/>
                  <a:t> and </a:t>
                </a:r>
                <a14:m>
                  <m:oMath xmlns:m="http://schemas.openxmlformats.org/officeDocument/2006/math">
                    <m:r>
                      <a:rPr lang="fr-CH" sz="2800" b="1" i="1">
                        <a:latin typeface="Cambria Math" panose="02040503050406030204" pitchFamily="18" charset="0"/>
                      </a:rPr>
                      <m:t>𝒄</m:t>
                    </m:r>
                  </m:oMath>
                </a14:m>
                <a:r>
                  <a:rPr lang="en-US" sz="2800" dirty="0"/>
                  <a:t> should be similar, i.e., the scalar product </a:t>
                </a:r>
                <a14:m>
                  <m:oMath xmlns:m="http://schemas.openxmlformats.org/officeDocument/2006/math">
                    <m:r>
                      <a:rPr lang="fr-CH" sz="2800" b="1" i="1">
                        <a:latin typeface="Cambria Math" panose="02040503050406030204" pitchFamily="18" charset="0"/>
                      </a:rPr>
                      <m:t>𝒘</m:t>
                    </m:r>
                    <m:r>
                      <a:rPr lang="fr-CH" sz="2800" b="1"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𝒄</m:t>
                    </m:r>
                  </m:oMath>
                </a14:m>
                <a:r>
                  <a:rPr lang="en-US" sz="2800" dirty="0"/>
                  <a:t> should be large</a:t>
                </a:r>
              </a:p>
              <a:p>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86243330-9E22-3046-8E95-A2E495D10375}"/>
                  </a:ext>
                </a:extLst>
              </p:cNvPr>
              <p:cNvSpPr>
                <a:spLocks noGrp="1" noRot="1" noChangeAspect="1" noMove="1" noResize="1" noEditPoints="1" noAdjustHandles="1" noChangeArrowheads="1" noChangeShapeType="1" noTextEdit="1"/>
              </p:cNvSpPr>
              <p:nvPr>
                <p:ph idx="1"/>
              </p:nvPr>
            </p:nvSpPr>
            <p:spPr>
              <a:xfrm>
                <a:off x="179388" y="1341438"/>
                <a:ext cx="8497068" cy="5029200"/>
              </a:xfrm>
              <a:blipFill>
                <a:blip r:embed="rId3"/>
                <a:stretch>
                  <a:fillRect l="-1343" t="-1259" r="-14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3017DA0-D6C5-974B-9C87-7BEA809760E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66265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549801" cy="1754326"/>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+ 100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+ 80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-150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40727217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2B4A-D23D-6E45-A818-D95B4AC128C2}"/>
              </a:ext>
            </a:extLst>
          </p:cNvPr>
          <p:cNvSpPr>
            <a:spLocks noGrp="1"/>
          </p:cNvSpPr>
          <p:nvPr>
            <p:ph type="title"/>
          </p:nvPr>
        </p:nvSpPr>
        <p:spPr/>
        <p:txBody>
          <a:bodyPr/>
          <a:lstStyle/>
          <a:p>
            <a:r>
              <a:rPr lang="en-US" dirty="0" err="1"/>
              <a:t>Softmax</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7C72C-7329-7B40-8996-410F30B66A5B}"/>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pPr marL="457200" indent="-457200">
                  <a:buFontTx/>
                  <a:buChar char="-"/>
                </a:pP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fr-CH" sz="2800" i="1">
                            <a:latin typeface="Cambria Math" panose="02040503050406030204" pitchFamily="18" charset="0"/>
                          </a:rPr>
                          <m:t>𝑖</m:t>
                        </m:r>
                        <m:r>
                          <a:rPr lang="fr-CH" sz="2800" i="1">
                            <a:latin typeface="Cambria Math" panose="02040503050406030204" pitchFamily="18" charset="0"/>
                          </a:rPr>
                          <m:t>=1</m:t>
                        </m:r>
                      </m:sub>
                      <m:sup>
                        <m:r>
                          <a:rPr lang="fr-CH" sz="2800" i="1">
                            <a:latin typeface="Cambria Math" panose="02040503050406030204" pitchFamily="18" charset="0"/>
                          </a:rPr>
                          <m:t>𝑚</m:t>
                        </m:r>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e>
                    </m:nary>
                  </m:oMath>
                </a14:m>
                <a:r>
                  <a:rPr lang="en-US" sz="2800" dirty="0"/>
                  <a:t> does not add up to 1</a:t>
                </a:r>
              </a:p>
              <a:p>
                <a:endParaRPr lang="en-US" sz="2800" dirty="0"/>
              </a:p>
              <a:p>
                <a:r>
                  <a:rPr lang="en-US" sz="2800" dirty="0"/>
                  <a:t>Standard approach to convert a set of values into probabilities: </a:t>
                </a:r>
                <a:r>
                  <a:rPr lang="en-US" sz="2800" dirty="0" err="1"/>
                  <a:t>softmax</a:t>
                </a:r>
                <a:r>
                  <a:rPr lang="en-US" sz="2800" dirty="0"/>
                  <a:t> function</a:t>
                </a:r>
              </a:p>
              <a:p>
                <a:r>
                  <a:rPr lang="en-US" sz="2800" dirty="0"/>
                  <a:t>Values: </a:t>
                </a:r>
                <a14:m>
                  <m:oMath xmlns:m="http://schemas.openxmlformats.org/officeDocument/2006/math">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r>
                      <a:rPr lang="fr-CH" sz="2800" b="1" i="1">
                        <a:latin typeface="Cambria Math" panose="02040503050406030204" pitchFamily="18" charset="0"/>
                        <a:ea typeface="Cambria Math" charset="0"/>
                        <a:cs typeface="Cambria Math" charset="0"/>
                      </a:rPr>
                      <m:t> </m:t>
                    </m:r>
                  </m:oMath>
                </a14:m>
                <a:r>
                  <a:rPr lang="en-US" sz="2800" dirty="0"/>
                  <a:t> for </a:t>
                </a:r>
                <a14:m>
                  <m:oMath xmlns:m="http://schemas.openxmlformats.org/officeDocument/2006/math">
                    <m:r>
                      <a:rPr lang="en-US" sz="2800" i="1" dirty="0" smtClean="0">
                        <a:latin typeface="Cambria Math" panose="02040503050406030204" pitchFamily="18" charset="0"/>
                      </a:rPr>
                      <m:t> </m:t>
                    </m:r>
                    <m:r>
                      <a:rPr lang="fr-CH" sz="2800" b="0" i="1" dirty="0" smtClean="0">
                        <a:latin typeface="Cambria Math" panose="02040503050406030204" pitchFamily="18" charset="0"/>
                      </a:rPr>
                      <m:t>𝑖</m:t>
                    </m:r>
                    <m:r>
                      <a:rPr lang="en-US" sz="2800" i="1" dirty="0" smtClean="0">
                        <a:latin typeface="Cambria Math" panose="02040503050406030204" pitchFamily="18" charset="0"/>
                      </a:rPr>
                      <m:t>=</m:t>
                    </m:r>
                    <m:r>
                      <a:rPr lang="en-US" sz="2800" i="1" dirty="0">
                        <a:latin typeface="Cambria Math" panose="02040503050406030204" pitchFamily="18" charset="0"/>
                      </a:rPr>
                      <m:t> </m:t>
                    </m:r>
                    <m:r>
                      <a:rPr lang="en-US" sz="2800" i="1" dirty="0" smtClean="0">
                        <a:latin typeface="Cambria Math" panose="02040503050406030204" pitchFamily="18" charset="0"/>
                      </a:rPr>
                      <m:t>1</m:t>
                    </m:r>
                    <m:r>
                      <a:rPr lang="fr-CH" sz="2800" b="0" i="1" dirty="0" smtClean="0">
                        <a:latin typeface="Cambria Math" panose="02040503050406030204" pitchFamily="18" charset="0"/>
                      </a:rPr>
                      <m:t>,</m:t>
                    </m:r>
                    <m:r>
                      <a:rPr lang="en-US" sz="2800" i="1" dirty="0" smtClean="0">
                        <a:latin typeface="Cambria Math" panose="02040503050406030204" pitchFamily="18" charset="0"/>
                      </a:rPr>
                      <m:t>…</m:t>
                    </m:r>
                    <m:r>
                      <a:rPr lang="fr-CH" sz="2800" b="0" i="1" dirty="0" smtClean="0">
                        <a:latin typeface="Cambria Math" panose="02040503050406030204" pitchFamily="18" charset="0"/>
                      </a:rPr>
                      <m:t>,</m:t>
                    </m:r>
                    <m:r>
                      <a:rPr lang="en-US" sz="2800" i="1" dirty="0">
                        <a:latin typeface="Cambria Math" panose="02040503050406030204" pitchFamily="18" charset="0"/>
                      </a:rPr>
                      <m:t>𝑚</m:t>
                    </m:r>
                  </m:oMath>
                </a14:m>
                <a:endParaRPr lang="en-US" sz="2800" dirty="0"/>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smtClean="0">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r>
                        <a:rPr lang="fr-CH" sz="2800" b="0" i="0"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sSub>
                                <m:sSubPr>
                                  <m:ctrlPr>
                                    <a:rPr lang="fr-CH" sz="2800" b="0" i="1" smtClean="0">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rPr>
                                    <m:t>𝑖</m:t>
                                  </m:r>
                                </m:sub>
                              </m:sSub>
                              <m:r>
                                <a:rPr lang="fr-CH" sz="2800" b="0"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num>
                        <m:den>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𝑗</m:t>
                              </m:r>
                              <m:r>
                                <a:rPr lang="fr-CH" sz="2800" b="0" i="1" smtClean="0">
                                  <a:latin typeface="Cambria Math" panose="02040503050406030204" pitchFamily="18" charset="0"/>
                                </a:rPr>
                                <m:t>=1</m:t>
                              </m:r>
                            </m:sub>
                            <m:sup>
                              <m:r>
                                <a:rPr lang="fr-CH" sz="2800" b="0" i="1" smtClean="0">
                                  <a:latin typeface="Cambria Math" panose="02040503050406030204" pitchFamily="18" charset="0"/>
                                </a:rPr>
                                <m:t>𝑚</m:t>
                              </m:r>
                            </m:sup>
                            <m:e>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e>
                          </m:nary>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C157C72C-7329-7B40-8996-410F30B66A5B}"/>
                  </a:ext>
                </a:extLst>
              </p:cNvPr>
              <p:cNvSpPr>
                <a:spLocks noGrp="1" noRot="1" noChangeAspect="1" noMove="1" noResize="1" noEditPoints="1" noAdjustHandles="1" noChangeArrowheads="1" noChangeShapeType="1" noTextEdit="1"/>
              </p:cNvSpPr>
              <p:nvPr>
                <p:ph idx="1"/>
              </p:nvPr>
            </p:nvSpPr>
            <p:spPr>
              <a:blipFill>
                <a:blip r:embed="rId3"/>
                <a:stretch>
                  <a:fillRect l="-1374" t="-1259" b="-83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B2B337-32BB-F148-ACB9-C8C536CAB99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07199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0.72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0.27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0.01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4" name="Picture 3">
            <a:extLst>
              <a:ext uri="{FF2B5EF4-FFF2-40B4-BE49-F238E27FC236}">
                <a16:creationId xmlns:a16="http://schemas.microsoft.com/office/drawing/2014/main" id="{8337DECC-C2C1-1840-B35D-DB12ADB2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28" y="4985428"/>
            <a:ext cx="3865672" cy="929248"/>
          </a:xfrm>
          <a:prstGeom prst="rect">
            <a:avLst/>
          </a:prstGeom>
        </p:spPr>
      </p:pic>
      <p:sp>
        <p:nvSpPr>
          <p:cNvPr id="16" name="TextBox 15">
            <a:extLst>
              <a:ext uri="{FF2B5EF4-FFF2-40B4-BE49-F238E27FC236}">
                <a16:creationId xmlns:a16="http://schemas.microsoft.com/office/drawing/2014/main" id="{71BE9A6B-C93D-B545-A517-20B9F61E5C0E}"/>
              </a:ext>
            </a:extLst>
          </p:cNvPr>
          <p:cNvSpPr txBox="1"/>
          <p:nvPr/>
        </p:nvSpPr>
        <p:spPr>
          <a:xfrm>
            <a:off x="550419" y="6024227"/>
            <a:ext cx="8228406" cy="523220"/>
          </a:xfrm>
          <a:prstGeom prst="rect">
            <a:avLst/>
          </a:prstGeom>
          <a:noFill/>
        </p:spPr>
        <p:txBody>
          <a:bodyPr wrap="none" rtlCol="0">
            <a:spAutoFit/>
          </a:bodyPr>
          <a:lstStyle/>
          <a:p>
            <a:pPr algn="l"/>
            <a:r>
              <a:rPr lang="en-US" sz="2800" dirty="0"/>
              <a:t>Word vectors that are similar, produce values close to 1</a:t>
            </a:r>
          </a:p>
        </p:txBody>
      </p:sp>
    </p:spTree>
    <p:extLst>
      <p:ext uri="{BB962C8B-B14F-4D97-AF65-F5344CB8AC3E}">
        <p14:creationId xmlns:p14="http://schemas.microsoft.com/office/powerpoint/2010/main" val="178509506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1AEE-5416-1B47-92F6-9CB80E96F592}"/>
              </a:ext>
            </a:extLst>
          </p:cNvPr>
          <p:cNvSpPr>
            <a:spLocks noGrp="1"/>
          </p:cNvSpPr>
          <p:nvPr>
            <p:ph type="title"/>
          </p:nvPr>
        </p:nvSpPr>
        <p:spPr/>
        <p:txBody>
          <a:bodyPr/>
          <a:lstStyle/>
          <a:p>
            <a:r>
              <a:rPr lang="en-US" dirty="0"/>
              <a:t>Loss Function for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16DB1E-C277-1544-BADE-CC241926CF7F}"/>
                  </a:ext>
                </a:extLst>
              </p:cNvPr>
              <p:cNvSpPr>
                <a:spLocks noGrp="1"/>
              </p:cNvSpPr>
              <p:nvPr>
                <p:ph idx="1"/>
              </p:nvPr>
            </p:nvSpPr>
            <p:spPr/>
            <p:txBody>
              <a:bodyPr/>
              <a:lstStyle/>
              <a:p>
                <a:r>
                  <a:rPr lang="en-US" sz="2800" dirty="0"/>
                  <a:t>Given a text, maximize the probability for the observed context words</a:t>
                </a:r>
              </a:p>
              <a:p>
                <a:pPr algn="ctr"/>
                <a14:m>
                  <m:oMathPara xmlns:m="http://schemas.openxmlformats.org/officeDocument/2006/math">
                    <m:oMathParaPr>
                      <m:jc m:val="centerGroup"/>
                    </m:oMathParaPr>
                    <m:oMath xmlns:m="http://schemas.openxmlformats.org/officeDocument/2006/math">
                      <m:r>
                        <a:rPr lang="fr-CH" sz="2800" i="1">
                          <a:latin typeface="Cambria Math" panose="02040503050406030204" pitchFamily="18" charset="0"/>
                          <a:ea typeface="Cambria Math" panose="02040503050406030204" pitchFamily="18" charset="0"/>
                        </a:rPr>
                        <m:t>𝜃</m:t>
                      </m:r>
                      <m:r>
                        <a:rPr lang="fr-CH" sz="2800" i="1">
                          <a:latin typeface="Cambria Math" panose="02040503050406030204" pitchFamily="18" charset="0"/>
                          <a:ea typeface="Cambria Math" panose="02040503050406030204" pitchFamily="18" charset="0"/>
                        </a:rPr>
                        <m:t>=</m:t>
                      </m:r>
                      <m:func>
                        <m:funcPr>
                          <m:ctrlPr>
                            <a:rPr lang="fr-CH" sz="2800" i="1">
                              <a:latin typeface="Cambria Math" panose="02040503050406030204" pitchFamily="18" charset="0"/>
                              <a:ea typeface="Cambria Math" panose="02040503050406030204" pitchFamily="18" charset="0"/>
                            </a:rPr>
                          </m:ctrlPr>
                        </m:funcPr>
                        <m:fName>
                          <m:limLow>
                            <m:limLowPr>
                              <m:ctrlPr>
                                <a:rPr lang="fr-CH" sz="2800" i="1">
                                  <a:latin typeface="Cambria Math" panose="02040503050406030204" pitchFamily="18" charset="0"/>
                                  <a:ea typeface="Cambria Math" panose="02040503050406030204" pitchFamily="18" charset="0"/>
                                </a:rPr>
                              </m:ctrlPr>
                            </m:limLowPr>
                            <m:e>
                              <m:r>
                                <m:rPr>
                                  <m:sty m:val="p"/>
                                </m:rPr>
                                <a:rPr lang="fr-CH" sz="2800">
                                  <a:latin typeface="Cambria Math" panose="02040503050406030204" pitchFamily="18" charset="0"/>
                                  <a:ea typeface="Cambria Math" panose="02040503050406030204" pitchFamily="18" charset="0"/>
                                </a:rPr>
                                <m:t>argmax</m:t>
                              </m:r>
                            </m:e>
                            <m:lim>
                              <m:r>
                                <a:rPr lang="fr-CH" sz="2800" i="1">
                                  <a:latin typeface="Cambria Math" panose="02040503050406030204" pitchFamily="18" charset="0"/>
                                  <a:ea typeface="Cambria Math" panose="02040503050406030204" pitchFamily="18" charset="0"/>
                                </a:rPr>
                                <m:t>𝜃</m:t>
                              </m:r>
                            </m:lim>
                          </m:limLow>
                        </m:fName>
                        <m:e>
                          <m:nary>
                            <m:naryPr>
                              <m:chr m:val="∏"/>
                              <m:supHide m:val="on"/>
                              <m:ctrlPr>
                                <a:rPr lang="fr-CH" sz="2800" i="1">
                                  <a:latin typeface="Cambria Math" panose="02040503050406030204" pitchFamily="18" charset="0"/>
                                  <a:ea typeface="Cambria Math" panose="02040503050406030204" pitchFamily="18" charset="0"/>
                                </a:rPr>
                              </m:ctrlPr>
                            </m:naryPr>
                            <m:sub>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𝜖</m:t>
                              </m:r>
                              <m:r>
                                <a:rPr lang="fr-CH" sz="2800" b="0" i="1" smtClean="0">
                                  <a:latin typeface="Cambria Math" panose="02040503050406030204" pitchFamily="18" charset="0"/>
                                  <a:ea typeface="Cambria Math" panose="02040503050406030204" pitchFamily="18" charset="0"/>
                                </a:rPr>
                                <m:t>𝑇</m:t>
                              </m:r>
                            </m:sub>
                            <m:sup/>
                            <m:e>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𝑐</m:t>
                                  </m:r>
                                  <m:r>
                                    <a:rPr lang="fr-CH" sz="2800" i="1">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𝐶</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b="0" i="1" smtClean="0">
                                          <a:latin typeface="Cambria Math" panose="02040503050406030204" pitchFamily="18" charset="0"/>
                                        </a:rPr>
                                        <m:t>|</m:t>
                                      </m:r>
                                      <m:r>
                                        <a:rPr lang="fr-CH" sz="2800" i="1">
                                          <a:latin typeface="Cambria Math" panose="02040503050406030204" pitchFamily="18" charset="0"/>
                                        </a:rPr>
                                        <m:t>𝑐</m:t>
                                      </m:r>
                                    </m:e>
                                  </m:d>
                                </m:e>
                              </m:nary>
                            </m:e>
                          </m:nary>
                        </m:e>
                      </m:func>
                      <m:r>
                        <a:rPr lang="fr-CH" sz="2800" b="0" i="1" smtClean="0">
                          <a:latin typeface="Cambria Math" panose="02040503050406030204" pitchFamily="18" charset="0"/>
                        </a:rPr>
                        <m:t>=</m:t>
                      </m:r>
                    </m:oMath>
                  </m:oMathPara>
                </a14:m>
                <a:endParaRPr lang="en-US" sz="2800" dirty="0"/>
              </a:p>
              <a:p>
                <a:pPr algn="ctr"/>
                <a14:m>
                  <m:oMathPara xmlns:m="http://schemas.openxmlformats.org/officeDocument/2006/math">
                    <m:oMathParaPr>
                      <m:jc m:val="centerGroup"/>
                    </m:oMathParaPr>
                    <m:oMath xmlns:m="http://schemas.openxmlformats.org/officeDocument/2006/math">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nary>
                        <m:naryPr>
                          <m:chr m:val="∑"/>
                          <m:supHide m:val="on"/>
                          <m:ctrlPr>
                            <a:rPr lang="fr-CH" sz="2400" b="0" i="1" smtClean="0">
                              <a:latin typeface="Cambria Math" panose="02040503050406030204" pitchFamily="18" charset="0"/>
                              <a:ea typeface="Cambria Math" panose="02040503050406030204" pitchFamily="18" charset="0"/>
                            </a:rPr>
                          </m:ctrlPr>
                        </m:naryPr>
                        <m:sub>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𝜖</m:t>
                          </m:r>
                          <m:r>
                            <a:rPr lang="fr-CH" sz="2400" i="1">
                              <a:latin typeface="Cambria Math" panose="02040503050406030204" pitchFamily="18" charset="0"/>
                              <a:ea typeface="Cambria Math" panose="02040503050406030204" pitchFamily="18" charset="0"/>
                            </a:rPr>
                            <m:t>𝑇</m:t>
                          </m:r>
                        </m:sub>
                        <m:sup/>
                        <m:e>
                          <m:nary>
                            <m:naryPr>
                              <m:chr m:val="∑"/>
                              <m:supHide m:val="on"/>
                              <m:ctrlPr>
                                <a:rPr lang="fr-CH" sz="2400" b="0" i="1" smtClean="0">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𝐶</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sub>
                            <m:sup/>
                            <m:e>
                              <m:func>
                                <m:funcPr>
                                  <m:ctrlPr>
                                    <a:rPr lang="fr-CH" sz="2400" b="0" i="1" smtClean="0">
                                      <a:latin typeface="Cambria Math" panose="02040503050406030204" pitchFamily="18" charset="0"/>
                                      <a:ea typeface="Cambria Math" panose="02040503050406030204" pitchFamily="18" charset="0"/>
                                    </a:rPr>
                                  </m:ctrlPr>
                                </m:funcPr>
                                <m:fName>
                                  <m:r>
                                    <m:rPr>
                                      <m:sty m:val="p"/>
                                    </m:rPr>
                                    <a:rPr lang="fr-CH" sz="2400" b="0" i="0" smtClean="0">
                                      <a:latin typeface="Cambria Math" panose="02040503050406030204" pitchFamily="18" charset="0"/>
                                      <a:ea typeface="Cambria Math" panose="02040503050406030204" pitchFamily="18" charset="0"/>
                                    </a:rPr>
                                    <m:t>log</m:t>
                                  </m:r>
                                </m:fName>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b="0" i="1" smtClean="0">
                                          <a:latin typeface="Cambria Math" panose="02040503050406030204" pitchFamily="18" charset="0"/>
                                        </a:rPr>
                                        <m:t>|</m:t>
                                      </m:r>
                                      <m:r>
                                        <a:rPr lang="fr-CH" sz="2400" i="1">
                                          <a:latin typeface="Cambria Math" panose="02040503050406030204" pitchFamily="18" charset="0"/>
                                        </a:rPr>
                                        <m:t>𝑐</m:t>
                                      </m:r>
                                    </m:e>
                                  </m:d>
                                </m:e>
                              </m:func>
                            </m:e>
                          </m:nary>
                        </m:e>
                      </m:nary>
                    </m:oMath>
                  </m:oMathPara>
                </a14:m>
                <a:endParaRPr lang="en-US" sz="2800" dirty="0"/>
              </a:p>
              <a:p>
                <a:endParaRPr lang="en-US" sz="2800" dirty="0"/>
              </a:p>
              <a:p>
                <a:r>
                  <a:rPr lang="en-US" sz="2800" dirty="0"/>
                  <a:t>Issue: computing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US" sz="2800" dirty="0"/>
                  <a:t> is expensive (iterate over the complete vocabulary)</a:t>
                </a:r>
              </a:p>
            </p:txBody>
          </p:sp>
        </mc:Choice>
        <mc:Fallback>
          <p:sp>
            <p:nvSpPr>
              <p:cNvPr id="3" name="Content Placeholder 2">
                <a:extLst>
                  <a:ext uri="{FF2B5EF4-FFF2-40B4-BE49-F238E27FC236}">
                    <a16:creationId xmlns:a16="http://schemas.microsoft.com/office/drawing/2014/main" id="{A016DB1E-C277-1544-BADE-CC241926CF7F}"/>
                  </a:ext>
                </a:extLst>
              </p:cNvPr>
              <p:cNvSpPr>
                <a:spLocks noGrp="1" noRot="1" noChangeAspect="1" noMove="1" noResize="1" noEditPoints="1" noAdjustHandles="1" noChangeArrowheads="1" noChangeShapeType="1" noTextEdit="1"/>
              </p:cNvSpPr>
              <p:nvPr>
                <p:ph idx="1"/>
              </p:nvPr>
            </p:nvSpPr>
            <p:spPr>
              <a:blipFill>
                <a:blip r:embed="rId3"/>
                <a:stretch>
                  <a:fillRect l="-1374" t="-12594" r="-18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A87253-FA97-394D-B3D5-A0C31E00DE8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81902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6AF9-35E5-7640-B3AD-184E27B91752}"/>
              </a:ext>
            </a:extLst>
          </p:cNvPr>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67CBC0-0720-FA4C-89EB-DE3872CB1908}"/>
                  </a:ext>
                </a:extLst>
              </p:cNvPr>
              <p:cNvSpPr>
                <a:spLocks noGrp="1"/>
              </p:cNvSpPr>
              <p:nvPr>
                <p:ph idx="1"/>
              </p:nvPr>
            </p:nvSpPr>
            <p:spPr/>
            <p:txBody>
              <a:bodyPr/>
              <a:lstStyle/>
              <a:p>
                <a:r>
                  <a:rPr lang="en-US" sz="2800" dirty="0"/>
                  <a:t>Learn a function that models the probability of a </a:t>
                </a:r>
                <a14:m>
                  <m:oMath xmlns:m="http://schemas.openxmlformats.org/officeDocument/2006/math">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r>
                      <a:rPr lang="fr-CH" sz="2800" i="1">
                        <a:latin typeface="Cambria Math" panose="02040503050406030204" pitchFamily="18" charset="0"/>
                      </a:rPr>
                      <m:t>)</m:t>
                    </m:r>
                  </m:oMath>
                </a14:m>
                <a:r>
                  <a:rPr lang="en-US" sz="2800" dirty="0"/>
                  <a:t> pair to occur in the document collection</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smtClean="0">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𝑇</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𝑇</m:t>
                      </m:r>
                      <m:r>
                        <a:rPr lang="fr-CH" sz="2800" b="0" i="1" smtClean="0">
                          <a:latin typeface="Cambria Math" panose="02040503050406030204" pitchFamily="18" charset="0"/>
                          <a:ea typeface="Cambria Math" panose="02040503050406030204" pitchFamily="18" charset="0"/>
                        </a:rPr>
                        <m:t>→[0,1]</m:t>
                      </m:r>
                    </m:oMath>
                  </m:oMathPara>
                </a14:m>
                <a:endParaRPr lang="en-US" sz="2800" dirty="0"/>
              </a:p>
              <a:p>
                <a:endParaRPr lang="en-US" sz="2800" dirty="0"/>
              </a:p>
              <a:p>
                <a:r>
                  <a:rPr lang="en-US" sz="2800" dirty="0" err="1"/>
                  <a:t>s.t.</a:t>
                </a:r>
                <a:r>
                  <a:rPr lang="en-US"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r>
                      <a:rPr lang="fr-CH" sz="2800" i="1">
                        <a:latin typeface="Cambria Math" panose="02040503050406030204" pitchFamily="18" charset="0"/>
                      </a:rPr>
                      <m:t>)</m:t>
                    </m:r>
                  </m:oMath>
                </a14:m>
                <a:r>
                  <a:rPr lang="en-US" sz="2800" dirty="0"/>
                  <a:t> close to 1 if </a:t>
                </a:r>
                <a14:m>
                  <m:oMath xmlns:m="http://schemas.openxmlformats.org/officeDocument/2006/math">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r>
                      <a:rPr lang="fr-CH" sz="2800" i="1">
                        <a:latin typeface="Cambria Math" panose="02040503050406030204" pitchFamily="18" charset="0"/>
                      </a:rPr>
                      <m:t>)</m:t>
                    </m:r>
                  </m:oMath>
                </a14:m>
                <a:r>
                  <a:rPr lang="en-US" sz="2800" dirty="0"/>
                  <a:t> occurs in the document collection, and close to 0 otherwise</a:t>
                </a:r>
              </a:p>
              <a:p>
                <a:endParaRPr lang="en-US" sz="2800" dirty="0"/>
              </a:p>
              <a:p>
                <a:r>
                  <a:rPr lang="en-US" sz="2800" dirty="0"/>
                  <a:t>Using the sigmoid function </a:t>
                </a:r>
                <a14:m>
                  <m:oMath xmlns:m="http://schemas.openxmlformats.org/officeDocument/2006/math">
                    <m:r>
                      <a:rPr lang="fr-CH" sz="2800" b="0" i="1" smtClean="0">
                        <a:latin typeface="Cambria Math" panose="02040503050406030204" pitchFamily="18" charset="0"/>
                      </a:rPr>
                      <m:t>𝑓</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1+</m:t>
                        </m:r>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r>
                              <a:rPr lang="fr-CH" sz="2800" b="0" i="1" smtClean="0">
                                <a:latin typeface="Cambria Math" panose="02040503050406030204" pitchFamily="18" charset="0"/>
                              </a:rPr>
                              <m:t>−</m:t>
                            </m:r>
                            <m:r>
                              <a:rPr lang="fr-CH" sz="2800" b="0" i="1" smtClean="0">
                                <a:latin typeface="Cambria Math" panose="02040503050406030204" pitchFamily="18" charset="0"/>
                              </a:rPr>
                              <m:t>𝑥</m:t>
                            </m:r>
                          </m:sup>
                        </m:sSup>
                      </m:den>
                    </m:f>
                  </m:oMath>
                </a14:m>
                <a:r>
                  <a:rPr lang="en-US" sz="2800" dirty="0"/>
                  <a:t> </a:t>
                </a:r>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r>
                        <a:rPr lang="fr-CH" sz="2800" b="0" i="1" smtClean="0">
                          <a:latin typeface="Cambria Math" panose="02040503050406030204" pitchFamily="18" charset="0"/>
                        </a:rPr>
                        <m:t>𝑤</m:t>
                      </m:r>
                      <m:r>
                        <a:rPr lang="fr-CH" sz="2800" b="0" i="1" smtClean="0">
                          <a:latin typeface="Cambria Math" panose="02040503050406030204" pitchFamily="18" charset="0"/>
                        </a:rPr>
                        <m:t>,</m:t>
                      </m:r>
                      <m:r>
                        <a:rPr lang="fr-CH" sz="2800" b="0" i="1" smtClean="0">
                          <a:latin typeface="Cambria Math" panose="02040503050406030204" pitchFamily="18" charset="0"/>
                        </a:rPr>
                        <m:t>𝑐</m:t>
                      </m:r>
                      <m:r>
                        <a:rPr lang="fr-CH" sz="2800" b="0" i="1" smtClean="0">
                          <a:latin typeface="Cambria Math" panose="02040503050406030204" pitchFamily="18" charset="0"/>
                        </a:rPr>
                        <m:t>)=</m:t>
                      </m:r>
                      <m:f>
                        <m:fPr>
                          <m:ctrlPr>
                            <a:rPr lang="fr-CH" sz="2800" i="1">
                              <a:latin typeface="Cambria Math" panose="02040503050406030204" pitchFamily="18" charset="0"/>
                              <a:ea typeface="Cambria Math" charset="0"/>
                              <a:cs typeface="Cambria Math" charset="0"/>
                            </a:rPr>
                          </m:ctrlPr>
                        </m:fPr>
                        <m:num>
                          <m:r>
                            <a:rPr lang="fr-CH" sz="2800" i="1">
                              <a:latin typeface="Cambria Math" charset="0"/>
                              <a:ea typeface="Cambria Math" charset="0"/>
                              <a:cs typeface="Cambria Math" charset="0"/>
                            </a:rPr>
                            <m:t>1</m:t>
                          </m:r>
                        </m:num>
                        <m:den>
                          <m:r>
                            <a:rPr lang="fr-CH" sz="2800" i="1">
                              <a:latin typeface="Cambria Math" charset="0"/>
                              <a:ea typeface="Cambria Math" charset="0"/>
                              <a:cs typeface="Cambria Math" charset="0"/>
                            </a:rPr>
                            <m:t>1+</m:t>
                          </m:r>
                          <m:sSup>
                            <m:sSupPr>
                              <m:ctrlPr>
                                <a:rPr lang="el-GR" sz="2800" i="1">
                                  <a:latin typeface="Cambria Math" panose="02040503050406030204" pitchFamily="18" charset="0"/>
                                  <a:ea typeface="Cambria Math" charset="0"/>
                                  <a:cs typeface="Cambria Math" charset="0"/>
                                </a:rPr>
                              </m:ctrlPr>
                            </m:sSupPr>
                            <m:e>
                              <m:r>
                                <a:rPr lang="el-GR" sz="2800" i="1">
                                  <a:latin typeface="Cambria Math" charset="0"/>
                                  <a:ea typeface="Cambria Math" charset="0"/>
                                  <a:cs typeface="Cambria Math" charset="0"/>
                                </a:rPr>
                                <m:t>𝑒</m:t>
                              </m:r>
                            </m:e>
                            <m:sup>
                              <m:r>
                                <a:rPr lang="el-GR"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sup>
                          </m:sSup>
                        </m:den>
                      </m:f>
                      <m:r>
                        <a:rPr lang="fr-CH" sz="2800" i="1">
                          <a:latin typeface="Cambria Math" panose="02040503050406030204" pitchFamily="18" charset="0"/>
                          <a:ea typeface="Cambria Math" charset="0"/>
                          <a:cs typeface="Cambria Math" charset="0"/>
                        </a:rPr>
                        <m:t>=</m:t>
                      </m:r>
                      <m:r>
                        <m:rPr>
                          <m:sty m:val="p"/>
                        </m:rPr>
                        <a:rPr lang="el-GR" sz="2800" i="1">
                          <a:latin typeface="Cambria Math" charset="0"/>
                          <a:ea typeface="Cambria Math" charset="0"/>
                          <a:cs typeface="Cambria Math" charset="0"/>
                        </a:rPr>
                        <m:t>σ</m:t>
                      </m:r>
                      <m:r>
                        <a:rPr lang="fr-CH"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r>
                        <a:rPr lang="fr-CH" sz="2800" i="1">
                          <a:latin typeface="Cambria Math" charset="0"/>
                          <a:ea typeface="Cambria Math" charset="0"/>
                          <a:cs typeface="Cambria Math" charset="0"/>
                        </a:rPr>
                        <m:t>)</m:t>
                      </m:r>
                    </m:oMath>
                  </m:oMathPara>
                </a14:m>
                <a:endParaRPr lang="en-US" sz="2800" dirty="0"/>
              </a:p>
              <a:p>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267CBC0-0720-FA4C-89EB-DE3872CB1908}"/>
                  </a:ext>
                </a:extLst>
              </p:cNvPr>
              <p:cNvSpPr>
                <a:spLocks noGrp="1" noRot="1" noChangeAspect="1" noMove="1" noResize="1" noEditPoints="1" noAdjustHandles="1" noChangeArrowheads="1" noChangeShapeType="1" noTextEdit="1"/>
              </p:cNvSpPr>
              <p:nvPr>
                <p:ph idx="1"/>
              </p:nvPr>
            </p:nvSpPr>
            <p:spPr>
              <a:blipFill>
                <a:blip r:embed="rId3"/>
                <a:stretch>
                  <a:fillRect l="-1374" t="-1259" r="-7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022DE5C-BBED-0440-9E1E-4B7E3CB3E0E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72198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0.95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0.88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0.27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6" name="Picture 5">
            <a:extLst>
              <a:ext uri="{FF2B5EF4-FFF2-40B4-BE49-F238E27FC236}">
                <a16:creationId xmlns:a16="http://schemas.microsoft.com/office/drawing/2014/main" id="{153A7FF3-5E2E-9D42-8AD4-51741749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 y="5098904"/>
            <a:ext cx="4834034" cy="1029300"/>
          </a:xfrm>
          <a:prstGeom prst="rect">
            <a:avLst/>
          </a:prstGeom>
        </p:spPr>
      </p:pic>
    </p:spTree>
    <p:extLst>
      <p:ext uri="{BB962C8B-B14F-4D97-AF65-F5344CB8AC3E}">
        <p14:creationId xmlns:p14="http://schemas.microsoft.com/office/powerpoint/2010/main" val="163145983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A450-55C6-ED4E-837B-99BBF741F1E0}"/>
              </a:ext>
            </a:extLst>
          </p:cNvPr>
          <p:cNvSpPr>
            <a:spLocks noGrp="1"/>
          </p:cNvSpPr>
          <p:nvPr>
            <p:ph type="title"/>
          </p:nvPr>
        </p:nvSpPr>
        <p:spPr/>
        <p:txBody>
          <a:bodyPr/>
          <a:lstStyle/>
          <a:p>
            <a:r>
              <a:rPr lang="en-US" dirty="0"/>
              <a:t>Optimizing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13502F-5551-B44D-9802-B4849781DE9F}"/>
                  </a:ext>
                </a:extLst>
              </p:cNvPr>
              <p:cNvSpPr>
                <a:spLocks noGrp="1"/>
              </p:cNvSpPr>
              <p:nvPr>
                <p:ph idx="1"/>
              </p:nvPr>
            </p:nvSpPr>
            <p:spPr/>
            <p:txBody>
              <a:bodyPr/>
              <a:lstStyle/>
              <a:p>
                <a:r>
                  <a:rPr lang="en-US" sz="2800" dirty="0"/>
                  <a:t>Assume we have positive examples </a:t>
                </a:r>
                <a14:m>
                  <m:oMath xmlns:m="http://schemas.openxmlformats.org/officeDocument/2006/math">
                    <m:r>
                      <a:rPr lang="fr-CH" sz="2800" i="1" dirty="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a:latin typeface="Cambria Math" panose="02040503050406030204" pitchFamily="18" charset="0"/>
                          </a:rPr>
                        </m:ctrlPr>
                      </m:accPr>
                      <m:e>
                        <m:r>
                          <a:rPr lang="fr-CH" sz="2800" i="1">
                            <a:latin typeface="Cambria Math" charset="0"/>
                          </a:rPr>
                          <m:t>𝐷</m:t>
                        </m:r>
                      </m:e>
                    </m:acc>
                    <m:r>
                      <a:rPr lang="fr-CH" sz="2800">
                        <a:latin typeface="Cambria Math" panose="02040503050406030204" pitchFamily="18" charset="0"/>
                      </a:rPr>
                      <m:t>, </m:t>
                    </m:r>
                  </m:oMath>
                </a14:m>
                <a:r>
                  <a:rPr lang="en-US" sz="2800" dirty="0"/>
                  <a:t>not occurring in the document collection</a:t>
                </a:r>
              </a:p>
              <a:p>
                <a:endParaRPr lang="en-US" sz="2800" dirty="0"/>
              </a:p>
              <a:p>
                <a:r>
                  <a:rPr lang="en-US" sz="2800" dirty="0"/>
                  <a:t>Maximizing the overall probabilities</a:t>
                </a:r>
              </a:p>
              <a:p>
                <a:pPr algn="ctr"/>
                <a14:m>
                  <m:oMath xmlns:m="http://schemas.openxmlformats.org/officeDocument/2006/math">
                    <m:r>
                      <a:rPr lang="fr-CH" sz="2000" i="1">
                        <a:latin typeface="Cambria Math" panose="02040503050406030204" pitchFamily="18" charset="0"/>
                        <a:ea typeface="Cambria Math" panose="02040503050406030204" pitchFamily="18" charset="0"/>
                      </a:rPr>
                      <m:t>𝜃</m:t>
                    </m:r>
                    <m:r>
                      <a:rPr lang="fr-CH" sz="2000" i="1">
                        <a:latin typeface="Cambria Math" panose="02040503050406030204" pitchFamily="18" charset="0"/>
                        <a:ea typeface="Cambria Math" panose="02040503050406030204" pitchFamily="18" charset="0"/>
                      </a:rPr>
                      <m:t>=</m:t>
                    </m:r>
                    <m:func>
                      <m:funcPr>
                        <m:ctrlPr>
                          <a:rPr lang="fr-CH" sz="2000" i="1">
                            <a:latin typeface="Cambria Math" panose="02040503050406030204" pitchFamily="18" charset="0"/>
                            <a:ea typeface="Cambria Math" panose="02040503050406030204" pitchFamily="18" charset="0"/>
                          </a:rPr>
                        </m:ctrlPr>
                      </m:funcPr>
                      <m:fName>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fName>
                      <m:e>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sSub>
                              <m:sSubPr>
                                <m:ctrlPr>
                                  <a:rPr lang="fr-CH" sz="2000" i="1">
                                    <a:latin typeface="Cambria Math" panose="02040503050406030204" pitchFamily="18" charset="0"/>
                                  </a:rPr>
                                </m:ctrlPr>
                              </m:sSubPr>
                              <m:e>
                                <m:r>
                                  <a:rPr lang="fr-CH" sz="2000" i="1">
                                    <a:latin typeface="Cambria Math" panose="02040503050406030204" pitchFamily="18" charset="0"/>
                                  </a:rPr>
                                  <m:t>𝑃</m:t>
                                </m:r>
                              </m:e>
                              <m:sub>
                                <m:r>
                                  <a:rPr lang="fr-CH" sz="2000" i="1">
                                    <a:latin typeface="Cambria Math" panose="02040503050406030204" pitchFamily="18" charset="0"/>
                                    <a:ea typeface="Cambria Math" panose="02040503050406030204" pitchFamily="18" charset="0"/>
                                  </a:rPr>
                                  <m:t>𝜃</m:t>
                                </m:r>
                              </m:sub>
                            </m:sSub>
                            <m:r>
                              <a:rPr lang="fr-CH" sz="2000" i="1">
                                <a:latin typeface="Cambria Math" panose="02040503050406030204" pitchFamily="18" charset="0"/>
                              </a:rPr>
                              <m:t>(</m:t>
                            </m:r>
                            <m:r>
                              <a:rPr lang="fr-CH" sz="2000" i="1">
                                <a:latin typeface="Cambria Math" panose="02040503050406030204" pitchFamily="18" charset="0"/>
                              </a:rPr>
                              <m:t>𝑤</m:t>
                            </m:r>
                            <m:r>
                              <a:rPr lang="fr-CH" sz="2000" i="1">
                                <a:latin typeface="Cambria Math" panose="02040503050406030204" pitchFamily="18" charset="0"/>
                              </a:rPr>
                              <m:t>,</m:t>
                            </m:r>
                            <m:r>
                              <a:rPr lang="fr-CH" sz="2000" i="1">
                                <a:latin typeface="Cambria Math" panose="02040503050406030204" pitchFamily="18" charset="0"/>
                              </a:rPr>
                              <m:t>𝑐</m:t>
                            </m:r>
                            <m:r>
                              <a:rPr lang="fr-CH" sz="2000" i="1">
                                <a:latin typeface="Cambria Math" panose="02040503050406030204" pitchFamily="18" charset="0"/>
                              </a:rPr>
                              <m:t>)</m:t>
                            </m:r>
                          </m:e>
                        </m:nary>
                      </m:e>
                    </m:func>
                  </m:oMath>
                </a14:m>
                <a:r>
                  <a:rPr lang="fr-CH" sz="2000" dirty="0">
                    <a:ea typeface="Cambria Math" panose="02040503050406030204" pitchFamily="18" charset="0"/>
                  </a:rPr>
                  <a:t> </a:t>
                </a:r>
                <a14:m>
                  <m:oMath xmlns:m="http://schemas.openxmlformats.org/officeDocument/2006/math">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d>
                          <m:dPr>
                            <m:ctrlPr>
                              <a:rPr lang="fr-CH" sz="2000" b="0" i="1" smtClean="0">
                                <a:latin typeface="Cambria Math" panose="02040503050406030204" pitchFamily="18" charset="0"/>
                              </a:rPr>
                            </m:ctrlPr>
                          </m:dPr>
                          <m:e>
                            <m:r>
                              <a:rPr lang="fr-CH" sz="2000" b="0" i="1" smtClean="0">
                                <a:latin typeface="Cambria Math" panose="02040503050406030204" pitchFamily="18" charset="0"/>
                              </a:rPr>
                              <m:t>1−</m:t>
                            </m:r>
                            <m:sSub>
                              <m:sSubPr>
                                <m:ctrlPr>
                                  <a:rPr lang="fr-CH" sz="2000" i="1">
                                    <a:latin typeface="Cambria Math" panose="02040503050406030204" pitchFamily="18" charset="0"/>
                                  </a:rPr>
                                </m:ctrlPr>
                              </m:sSubPr>
                              <m:e>
                                <m:r>
                                  <a:rPr lang="fr-CH" sz="2000" i="1">
                                    <a:latin typeface="Cambria Math" panose="02040503050406030204" pitchFamily="18" charset="0"/>
                                  </a:rPr>
                                  <m:t>𝑃</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rPr>
                                  <m:t>𝑤</m:t>
                                </m:r>
                                <m:r>
                                  <a:rPr lang="fr-CH" sz="2000" i="1">
                                    <a:latin typeface="Cambria Math" panose="02040503050406030204" pitchFamily="18" charset="0"/>
                                  </a:rPr>
                                  <m:t>,</m:t>
                                </m:r>
                                <m:r>
                                  <a:rPr lang="fr-CH" sz="2000" i="1">
                                    <a:latin typeface="Cambria Math" panose="02040503050406030204" pitchFamily="18" charset="0"/>
                                  </a:rPr>
                                  <m:t>𝑐</m:t>
                                </m:r>
                              </m:e>
                            </m:d>
                          </m:e>
                        </m:d>
                        <m:r>
                          <a:rPr lang="fr-CH" sz="2000" b="0" i="1" smtClean="0">
                            <a:latin typeface="Cambria Math" panose="02040503050406030204" pitchFamily="18" charset="0"/>
                          </a:rPr>
                          <m:t>=</m:t>
                        </m:r>
                      </m:e>
                    </m:nary>
                  </m:oMath>
                </a14:m>
                <a:endParaRPr lang="en-US" sz="2800" dirty="0"/>
              </a:p>
              <a:p>
                <a:pPr algn="ctr"/>
                <a14:m>
                  <m:oMathPara xmlns:m="http://schemas.openxmlformats.org/officeDocument/2006/math">
                    <m:oMathParaPr>
                      <m:jc m:val="centerGroup"/>
                    </m:oMathParaPr>
                    <m:oMath xmlns:m="http://schemas.openxmlformats.org/officeDocument/2006/math">
                      <m:limLow>
                        <m:limLowPr>
                          <m:ctrlPr>
                            <a:rPr lang="fr-CH" sz="1800" i="1">
                              <a:latin typeface="Cambria Math" panose="02040503050406030204" pitchFamily="18" charset="0"/>
                              <a:ea typeface="Cambria Math" panose="02040503050406030204" pitchFamily="18" charset="0"/>
                            </a:rPr>
                          </m:ctrlPr>
                        </m:limLowPr>
                        <m:e>
                          <m:r>
                            <m:rPr>
                              <m:sty m:val="p"/>
                            </m:rPr>
                            <a:rPr lang="fr-CH" sz="1800">
                              <a:latin typeface="Cambria Math" panose="02040503050406030204" pitchFamily="18" charset="0"/>
                              <a:ea typeface="Cambria Math" panose="02040503050406030204" pitchFamily="18" charset="0"/>
                            </a:rPr>
                            <m:t>argmax</m:t>
                          </m:r>
                        </m:e>
                        <m:lim>
                          <m:r>
                            <a:rPr lang="fr-CH" sz="1800" i="1">
                              <a:latin typeface="Cambria Math" panose="02040503050406030204" pitchFamily="18" charset="0"/>
                              <a:ea typeface="Cambria Math" panose="02040503050406030204" pitchFamily="18" charset="0"/>
                            </a:rPr>
                            <m:t>𝜃</m:t>
                          </m:r>
                        </m:lim>
                      </m:limLow>
                      <m:nary>
                        <m:naryPr>
                          <m:chr m:val="∑"/>
                          <m:supHide m:val="on"/>
                          <m:ctrlPr>
                            <a:rPr lang="fr-CH" sz="1800" i="1">
                              <a:latin typeface="Cambria Math" panose="02040503050406030204" pitchFamily="18" charset="0"/>
                              <a:ea typeface="Cambria Math" panose="02040503050406030204" pitchFamily="18" charset="0"/>
                            </a:rPr>
                          </m:ctrlPr>
                        </m:naryPr>
                        <m:sub>
                          <m:r>
                            <m:rPr>
                              <m:brk m:alnAt="7"/>
                            </m:rP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𝑤</m:t>
                          </m:r>
                          <m: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𝑐</m:t>
                          </m:r>
                          <m: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𝜖</m:t>
                          </m:r>
                          <m:r>
                            <a:rPr lang="fr-CH" sz="1800" i="1">
                              <a:latin typeface="Cambria Math" panose="02040503050406030204" pitchFamily="18" charset="0"/>
                              <a:ea typeface="Cambria Math" panose="02040503050406030204" pitchFamily="18" charset="0"/>
                            </a:rPr>
                            <m:t>𝐷</m:t>
                          </m:r>
                        </m:sub>
                        <m:sup/>
                        <m:e>
                          <m:func>
                            <m:funcPr>
                              <m:ctrlPr>
                                <a:rPr lang="fr-CH" sz="1800" i="1">
                                  <a:latin typeface="Cambria Math" panose="02040503050406030204" pitchFamily="18" charset="0"/>
                                  <a:ea typeface="Cambria Math" panose="02040503050406030204" pitchFamily="18" charset="0"/>
                                </a:rPr>
                              </m:ctrlPr>
                            </m:funcPr>
                            <m:fName>
                              <m:r>
                                <m:rPr>
                                  <m:sty m:val="p"/>
                                </m:rPr>
                                <a:rPr lang="fr-CH" sz="1800">
                                  <a:latin typeface="Cambria Math" panose="02040503050406030204" pitchFamily="18" charset="0"/>
                                  <a:ea typeface="Cambria Math" panose="02040503050406030204" pitchFamily="18" charset="0"/>
                                </a:rPr>
                                <m:t>log</m:t>
                              </m:r>
                            </m:fName>
                            <m:e>
                              <m:r>
                                <m:rPr>
                                  <m:sty m:val="p"/>
                                </m:rPr>
                                <a:rPr lang="el-GR" sz="1800" i="1">
                                  <a:latin typeface="Cambria Math" charset="0"/>
                                  <a:ea typeface="Cambria Math" charset="0"/>
                                  <a:cs typeface="Cambria Math" charset="0"/>
                                </a:rPr>
                                <m:t>σ</m:t>
                              </m:r>
                              <m:r>
                                <a:rPr lang="fr-CH" sz="1800" i="1">
                                  <a:latin typeface="Cambria Math" charset="0"/>
                                  <a:ea typeface="Cambria Math" charset="0"/>
                                  <a:cs typeface="Cambria Math" charset="0"/>
                                </a:rPr>
                                <m:t>(</m:t>
                              </m:r>
                              <m:r>
                                <a:rPr lang="fr-CH" sz="1800" b="1" i="1">
                                  <a:latin typeface="Cambria Math" panose="02040503050406030204" pitchFamily="18" charset="0"/>
                                  <a:ea typeface="Cambria Math" charset="0"/>
                                  <a:cs typeface="Cambria Math" charset="0"/>
                                </a:rPr>
                                <m:t>𝒄</m:t>
                              </m:r>
                              <m:r>
                                <a:rPr lang="fr-CH" sz="1800" i="1">
                                  <a:latin typeface="Cambria Math" panose="02040503050406030204" pitchFamily="18" charset="0"/>
                                  <a:ea typeface="Cambria Math" panose="02040503050406030204" pitchFamily="18" charset="0"/>
                                  <a:cs typeface="Cambria Math" charset="0"/>
                                </a:rPr>
                                <m:t>∙</m:t>
                              </m:r>
                              <m:r>
                                <a:rPr lang="fr-CH" sz="1800" b="1" i="1">
                                  <a:latin typeface="Cambria Math" panose="02040503050406030204" pitchFamily="18" charset="0"/>
                                  <a:ea typeface="Cambria Math" charset="0"/>
                                  <a:cs typeface="Cambria Math" charset="0"/>
                                </a:rPr>
                                <m:t>𝒘</m:t>
                              </m:r>
                              <m:r>
                                <a:rPr lang="fr-CH" sz="1800" i="1">
                                  <a:latin typeface="Cambria Math" charset="0"/>
                                  <a:ea typeface="Cambria Math" charset="0"/>
                                  <a:cs typeface="Cambria Math" charset="0"/>
                                </a:rPr>
                                <m:t>)</m:t>
                              </m:r>
                              <m:r>
                                <m:rPr>
                                  <m:nor/>
                                </m:rPr>
                                <a:rPr lang="en-US" sz="1800" dirty="0"/>
                                <m:t> </m:t>
                              </m:r>
                            </m:e>
                          </m:func>
                          <m:r>
                            <a:rPr lang="fr-CH" sz="1800" i="1">
                              <a:latin typeface="Cambria Math" panose="02040503050406030204" pitchFamily="18" charset="0"/>
                              <a:ea typeface="Cambria Math" panose="02040503050406030204" pitchFamily="18" charset="0"/>
                            </a:rPr>
                            <m:t>+</m:t>
                          </m:r>
                        </m:e>
                      </m:nary>
                      <m:nary>
                        <m:naryPr>
                          <m:chr m:val="∑"/>
                          <m:supHide m:val="on"/>
                          <m:ctrlPr>
                            <a:rPr lang="fr-CH" sz="1800" i="1">
                              <a:latin typeface="Cambria Math" panose="02040503050406030204" pitchFamily="18" charset="0"/>
                              <a:ea typeface="Cambria Math" panose="02040503050406030204" pitchFamily="18" charset="0"/>
                            </a:rPr>
                          </m:ctrlPr>
                        </m:naryPr>
                        <m:sub>
                          <m:r>
                            <m:rPr>
                              <m:brk m:alnAt="7"/>
                            </m:rP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𝑤</m:t>
                          </m:r>
                          <m: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𝑐</m:t>
                          </m:r>
                          <m:r>
                            <a:rPr lang="fr-CH" sz="1800" i="1">
                              <a:latin typeface="Cambria Math" panose="02040503050406030204" pitchFamily="18" charset="0"/>
                              <a:ea typeface="Cambria Math" panose="02040503050406030204" pitchFamily="18" charset="0"/>
                            </a:rPr>
                            <m:t>)</m:t>
                          </m:r>
                          <m:r>
                            <a:rPr lang="fr-CH" sz="1800" i="1">
                              <a:latin typeface="Cambria Math" panose="02040503050406030204" pitchFamily="18" charset="0"/>
                              <a:ea typeface="Cambria Math" panose="02040503050406030204" pitchFamily="18" charset="0"/>
                            </a:rPr>
                            <m:t>𝜖</m:t>
                          </m:r>
                          <m:acc>
                            <m:accPr>
                              <m:chr m:val="̃"/>
                              <m:ctrlPr>
                                <a:rPr lang="fr-CH" sz="1800" i="1">
                                  <a:latin typeface="Cambria Math" panose="02040503050406030204" pitchFamily="18" charset="0"/>
                                  <a:ea typeface="Cambria Math" panose="02040503050406030204" pitchFamily="18" charset="0"/>
                                </a:rPr>
                              </m:ctrlPr>
                            </m:accPr>
                            <m:e>
                              <m:r>
                                <a:rPr lang="fr-CH" sz="1800" i="1">
                                  <a:latin typeface="Cambria Math" panose="02040503050406030204" pitchFamily="18" charset="0"/>
                                  <a:ea typeface="Cambria Math" panose="02040503050406030204" pitchFamily="18" charset="0"/>
                                </a:rPr>
                                <m:t>𝐷</m:t>
                              </m:r>
                            </m:e>
                          </m:acc>
                        </m:sub>
                        <m:sup/>
                        <m:e>
                          <m:func>
                            <m:funcPr>
                              <m:ctrlPr>
                                <a:rPr lang="fr-CH" sz="1800" i="1">
                                  <a:latin typeface="Cambria Math" panose="02040503050406030204" pitchFamily="18" charset="0"/>
                                  <a:ea typeface="Cambria Math" panose="02040503050406030204" pitchFamily="18" charset="0"/>
                                </a:rPr>
                              </m:ctrlPr>
                            </m:funcPr>
                            <m:fName>
                              <m:r>
                                <m:rPr>
                                  <m:sty m:val="p"/>
                                </m:rPr>
                                <a:rPr lang="fr-CH" sz="1800">
                                  <a:latin typeface="Cambria Math" panose="02040503050406030204" pitchFamily="18" charset="0"/>
                                  <a:ea typeface="Cambria Math" panose="02040503050406030204" pitchFamily="18" charset="0"/>
                                </a:rPr>
                                <m:t>log</m:t>
                              </m:r>
                            </m:fName>
                            <m:e>
                              <m:r>
                                <m:rPr>
                                  <m:sty m:val="p"/>
                                </m:rPr>
                                <a:rPr lang="el-GR" sz="1800" i="1">
                                  <a:latin typeface="Cambria Math" charset="0"/>
                                  <a:ea typeface="Cambria Math" charset="0"/>
                                  <a:cs typeface="Cambria Math" charset="0"/>
                                </a:rPr>
                                <m:t>σ</m:t>
                              </m:r>
                              <m:r>
                                <a:rPr lang="fr-CH" sz="1800" i="1">
                                  <a:latin typeface="Cambria Math" charset="0"/>
                                  <a:ea typeface="Cambria Math" charset="0"/>
                                  <a:cs typeface="Cambria Math" charset="0"/>
                                </a:rPr>
                                <m:t>(</m:t>
                              </m:r>
                              <m:r>
                                <a:rPr lang="fr-CH" sz="1800" b="1" i="1">
                                  <a:latin typeface="Cambria Math" panose="02040503050406030204" pitchFamily="18" charset="0"/>
                                  <a:ea typeface="Cambria Math" charset="0"/>
                                  <a:cs typeface="Cambria Math" charset="0"/>
                                </a:rPr>
                                <m:t>−</m:t>
                              </m:r>
                              <m:r>
                                <a:rPr lang="fr-CH" sz="1800" b="1" i="1">
                                  <a:latin typeface="Cambria Math" panose="02040503050406030204" pitchFamily="18" charset="0"/>
                                  <a:ea typeface="Cambria Math" charset="0"/>
                                  <a:cs typeface="Cambria Math" charset="0"/>
                                </a:rPr>
                                <m:t>𝒄</m:t>
                              </m:r>
                              <m:r>
                                <a:rPr lang="fr-CH" sz="1800" i="1">
                                  <a:latin typeface="Cambria Math" panose="02040503050406030204" pitchFamily="18" charset="0"/>
                                  <a:ea typeface="Cambria Math" panose="02040503050406030204" pitchFamily="18" charset="0"/>
                                  <a:cs typeface="Cambria Math" charset="0"/>
                                </a:rPr>
                                <m:t>∙</m:t>
                              </m:r>
                              <m:r>
                                <a:rPr lang="fr-CH" sz="1800" b="1" i="1">
                                  <a:latin typeface="Cambria Math" panose="02040503050406030204" pitchFamily="18" charset="0"/>
                                  <a:ea typeface="Cambria Math" charset="0"/>
                                  <a:cs typeface="Cambria Math" charset="0"/>
                                </a:rPr>
                                <m:t>𝒘</m:t>
                              </m:r>
                              <m:r>
                                <a:rPr lang="fr-CH" sz="1800" i="1">
                                  <a:latin typeface="Cambria Math" charset="0"/>
                                  <a:ea typeface="Cambria Math" charset="0"/>
                                  <a:cs typeface="Cambria Math" charset="0"/>
                                </a:rPr>
                                <m:t>)</m:t>
                              </m:r>
                              <m:r>
                                <m:rPr>
                                  <m:nor/>
                                </m:rPr>
                                <a:rPr lang="en-US" sz="1800" dirty="0"/>
                                <m:t> </m:t>
                              </m:r>
                            </m:e>
                          </m:func>
                        </m:e>
                      </m:nary>
                    </m:oMath>
                  </m:oMathPara>
                </a14:m>
                <a:endParaRPr lang="en-US" sz="2800" dirty="0"/>
              </a:p>
              <a:p>
                <a:br>
                  <a:rPr lang="en-US" sz="2800" kern="1200" dirty="0">
                    <a:solidFill>
                      <a:srgbClr val="000000"/>
                    </a:solidFill>
                  </a:rPr>
                </a:br>
                <a:r>
                  <a:rPr lang="en-US" sz="2800" kern="1200" dirty="0">
                    <a:solidFill>
                      <a:srgbClr val="000000"/>
                    </a:solidFill>
                  </a:rPr>
                  <a:t>Note: since the model is linear (simple), no regularization is used</a:t>
                </a:r>
              </a:p>
              <a:p>
                <a:endParaRPr lang="en-US" sz="2800" dirty="0"/>
              </a:p>
            </p:txBody>
          </p:sp>
        </mc:Choice>
        <mc:Fallback xmlns="">
          <p:sp>
            <p:nvSpPr>
              <p:cNvPr id="3" name="Content Placeholder 2">
                <a:extLst>
                  <a:ext uri="{FF2B5EF4-FFF2-40B4-BE49-F238E27FC236}">
                    <a16:creationId xmlns:a16="http://schemas.microsoft.com/office/drawing/2014/main" id="{C813502F-5551-B44D-9802-B4849781DE9F}"/>
                  </a:ext>
                </a:extLst>
              </p:cNvPr>
              <p:cNvSpPr>
                <a:spLocks noGrp="1" noRot="1" noChangeAspect="1" noMove="1" noResize="1" noEditPoints="1" noAdjustHandles="1" noChangeArrowheads="1" noChangeShapeType="1" noTextEdit="1"/>
              </p:cNvSpPr>
              <p:nvPr>
                <p:ph idx="1"/>
              </p:nvPr>
            </p:nvSpPr>
            <p:spPr>
              <a:blipFill>
                <a:blip r:embed="rId3"/>
                <a:stretch>
                  <a:fillRect l="-1374" t="-1259" r="-1069" b="-3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96A7DE6-303D-F040-8349-9445E1E0731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8612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fr-CH"/>
              <a:t>Using Concepts for Retrieval</a:t>
            </a:r>
            <a:endParaRPr lang="en-GB"/>
          </a:p>
        </p:txBody>
      </p:sp>
      <p:sp>
        <p:nvSpPr>
          <p:cNvPr id="11267" name="Oval 3"/>
          <p:cNvSpPr>
            <a:spLocks noChangeArrowheads="1"/>
          </p:cNvSpPr>
          <p:nvPr/>
        </p:nvSpPr>
        <p:spPr bwMode="auto">
          <a:xfrm>
            <a:off x="685801" y="19050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t1</a:t>
            </a:r>
            <a:endParaRPr lang="en-GB" sz="2400">
              <a:solidFill>
                <a:schemeClr val="tx2"/>
              </a:solidFill>
            </a:endParaRPr>
          </a:p>
        </p:txBody>
      </p:sp>
      <p:sp>
        <p:nvSpPr>
          <p:cNvPr id="11268" name="Oval 4"/>
          <p:cNvSpPr>
            <a:spLocks noChangeArrowheads="1"/>
          </p:cNvSpPr>
          <p:nvPr/>
        </p:nvSpPr>
        <p:spPr bwMode="auto">
          <a:xfrm>
            <a:off x="685801" y="32766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t2</a:t>
            </a:r>
            <a:endParaRPr lang="en-GB" sz="2400">
              <a:solidFill>
                <a:schemeClr val="tx2"/>
              </a:solidFill>
            </a:endParaRPr>
          </a:p>
        </p:txBody>
      </p:sp>
      <p:sp>
        <p:nvSpPr>
          <p:cNvPr id="11269" name="Oval 5"/>
          <p:cNvSpPr>
            <a:spLocks noChangeArrowheads="1"/>
          </p:cNvSpPr>
          <p:nvPr/>
        </p:nvSpPr>
        <p:spPr bwMode="auto">
          <a:xfrm>
            <a:off x="685801" y="46482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t3</a:t>
            </a:r>
            <a:endParaRPr lang="en-GB" sz="2400">
              <a:solidFill>
                <a:schemeClr val="tx2"/>
              </a:solidFill>
            </a:endParaRPr>
          </a:p>
        </p:txBody>
      </p:sp>
      <p:sp>
        <p:nvSpPr>
          <p:cNvPr id="11270" name="Oval 6"/>
          <p:cNvSpPr>
            <a:spLocks noChangeArrowheads="1"/>
          </p:cNvSpPr>
          <p:nvPr/>
        </p:nvSpPr>
        <p:spPr bwMode="auto">
          <a:xfrm>
            <a:off x="2819400" y="14478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d1</a:t>
            </a:r>
            <a:endParaRPr lang="en-GB" sz="2400">
              <a:solidFill>
                <a:schemeClr val="tx2"/>
              </a:solidFill>
            </a:endParaRPr>
          </a:p>
        </p:txBody>
      </p:sp>
      <p:sp>
        <p:nvSpPr>
          <p:cNvPr id="11271" name="Oval 7"/>
          <p:cNvSpPr>
            <a:spLocks noChangeArrowheads="1"/>
          </p:cNvSpPr>
          <p:nvPr/>
        </p:nvSpPr>
        <p:spPr bwMode="auto">
          <a:xfrm>
            <a:off x="2819400" y="25908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d2</a:t>
            </a:r>
            <a:endParaRPr lang="en-GB" sz="2400">
              <a:solidFill>
                <a:schemeClr val="tx2"/>
              </a:solidFill>
            </a:endParaRPr>
          </a:p>
        </p:txBody>
      </p:sp>
      <p:sp>
        <p:nvSpPr>
          <p:cNvPr id="11272" name="Oval 8"/>
          <p:cNvSpPr>
            <a:spLocks noChangeArrowheads="1"/>
          </p:cNvSpPr>
          <p:nvPr/>
        </p:nvSpPr>
        <p:spPr bwMode="auto">
          <a:xfrm>
            <a:off x="2895601" y="38862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d3</a:t>
            </a:r>
            <a:endParaRPr lang="en-GB" sz="2400">
              <a:solidFill>
                <a:schemeClr val="tx2"/>
              </a:solidFill>
            </a:endParaRPr>
          </a:p>
        </p:txBody>
      </p:sp>
      <p:sp>
        <p:nvSpPr>
          <p:cNvPr id="11273" name="Oval 9"/>
          <p:cNvSpPr>
            <a:spLocks noChangeArrowheads="1"/>
          </p:cNvSpPr>
          <p:nvPr/>
        </p:nvSpPr>
        <p:spPr bwMode="auto">
          <a:xfrm>
            <a:off x="2895601" y="51816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d4</a:t>
            </a:r>
            <a:endParaRPr lang="en-GB" sz="2400">
              <a:solidFill>
                <a:schemeClr val="tx2"/>
              </a:solidFill>
            </a:endParaRPr>
          </a:p>
        </p:txBody>
      </p:sp>
      <p:cxnSp>
        <p:nvCxnSpPr>
          <p:cNvPr id="11274" name="AutoShape 10"/>
          <p:cNvCxnSpPr>
            <a:cxnSpLocks noChangeShapeType="1"/>
            <a:stCxn id="11267" idx="6"/>
            <a:endCxn id="11270" idx="2"/>
          </p:cNvCxnSpPr>
          <p:nvPr/>
        </p:nvCxnSpPr>
        <p:spPr bwMode="auto">
          <a:xfrm flipV="1">
            <a:off x="1295400" y="1752601"/>
            <a:ext cx="1524000" cy="457200"/>
          </a:xfrm>
          <a:prstGeom prst="straightConnector1">
            <a:avLst/>
          </a:prstGeom>
          <a:noFill/>
          <a:ln w="9525">
            <a:solidFill>
              <a:schemeClr val="tx1"/>
            </a:solidFill>
            <a:round/>
            <a:headEnd/>
            <a:tailEnd/>
          </a:ln>
        </p:spPr>
      </p:cxnSp>
      <p:cxnSp>
        <p:nvCxnSpPr>
          <p:cNvPr id="11275" name="AutoShape 11"/>
          <p:cNvCxnSpPr>
            <a:cxnSpLocks noChangeShapeType="1"/>
            <a:stCxn id="11268" idx="6"/>
            <a:endCxn id="11270" idx="2"/>
          </p:cNvCxnSpPr>
          <p:nvPr/>
        </p:nvCxnSpPr>
        <p:spPr bwMode="auto">
          <a:xfrm flipV="1">
            <a:off x="1295400" y="1752601"/>
            <a:ext cx="1524000" cy="1828800"/>
          </a:xfrm>
          <a:prstGeom prst="straightConnector1">
            <a:avLst/>
          </a:prstGeom>
          <a:noFill/>
          <a:ln w="9525">
            <a:solidFill>
              <a:schemeClr val="tx1"/>
            </a:solidFill>
            <a:round/>
            <a:headEnd/>
            <a:tailEnd/>
          </a:ln>
        </p:spPr>
      </p:cxnSp>
      <p:cxnSp>
        <p:nvCxnSpPr>
          <p:cNvPr id="11276" name="AutoShape 12"/>
          <p:cNvCxnSpPr>
            <a:cxnSpLocks noChangeShapeType="1"/>
            <a:stCxn id="11271" idx="2"/>
            <a:endCxn id="11267" idx="6"/>
          </p:cNvCxnSpPr>
          <p:nvPr/>
        </p:nvCxnSpPr>
        <p:spPr bwMode="auto">
          <a:xfrm flipH="1" flipV="1">
            <a:off x="1295400" y="2209801"/>
            <a:ext cx="1524000" cy="685800"/>
          </a:xfrm>
          <a:prstGeom prst="straightConnector1">
            <a:avLst/>
          </a:prstGeom>
          <a:noFill/>
          <a:ln w="9525">
            <a:solidFill>
              <a:schemeClr val="tx1"/>
            </a:solidFill>
            <a:round/>
            <a:headEnd/>
            <a:tailEnd/>
          </a:ln>
        </p:spPr>
      </p:cxnSp>
      <p:cxnSp>
        <p:nvCxnSpPr>
          <p:cNvPr id="11277" name="AutoShape 13"/>
          <p:cNvCxnSpPr>
            <a:cxnSpLocks noChangeShapeType="1"/>
            <a:stCxn id="11269" idx="6"/>
            <a:endCxn id="11273" idx="2"/>
          </p:cNvCxnSpPr>
          <p:nvPr/>
        </p:nvCxnSpPr>
        <p:spPr bwMode="auto">
          <a:xfrm>
            <a:off x="1295401" y="4953001"/>
            <a:ext cx="1600200" cy="533400"/>
          </a:xfrm>
          <a:prstGeom prst="straightConnector1">
            <a:avLst/>
          </a:prstGeom>
          <a:noFill/>
          <a:ln w="9525">
            <a:solidFill>
              <a:schemeClr val="tx1"/>
            </a:solidFill>
            <a:round/>
            <a:headEnd/>
            <a:tailEnd/>
          </a:ln>
        </p:spPr>
      </p:cxnSp>
      <p:cxnSp>
        <p:nvCxnSpPr>
          <p:cNvPr id="11278" name="AutoShape 14"/>
          <p:cNvCxnSpPr>
            <a:cxnSpLocks noChangeShapeType="1"/>
            <a:stCxn id="11269" idx="6"/>
            <a:endCxn id="11272" idx="2"/>
          </p:cNvCxnSpPr>
          <p:nvPr/>
        </p:nvCxnSpPr>
        <p:spPr bwMode="auto">
          <a:xfrm flipV="1">
            <a:off x="1295401" y="4191000"/>
            <a:ext cx="1600200" cy="762000"/>
          </a:xfrm>
          <a:prstGeom prst="straightConnector1">
            <a:avLst/>
          </a:prstGeom>
          <a:noFill/>
          <a:ln w="9525">
            <a:solidFill>
              <a:schemeClr val="tx1"/>
            </a:solidFill>
            <a:round/>
            <a:headEnd/>
            <a:tailEnd/>
          </a:ln>
        </p:spPr>
      </p:cxnSp>
      <p:cxnSp>
        <p:nvCxnSpPr>
          <p:cNvPr id="11279" name="AutoShape 15"/>
          <p:cNvCxnSpPr>
            <a:cxnSpLocks noChangeShapeType="1"/>
            <a:stCxn id="11269" idx="6"/>
            <a:endCxn id="11271" idx="2"/>
          </p:cNvCxnSpPr>
          <p:nvPr/>
        </p:nvCxnSpPr>
        <p:spPr bwMode="auto">
          <a:xfrm flipV="1">
            <a:off x="1295400" y="2895601"/>
            <a:ext cx="1524000" cy="2057400"/>
          </a:xfrm>
          <a:prstGeom prst="straightConnector1">
            <a:avLst/>
          </a:prstGeom>
          <a:noFill/>
          <a:ln w="9525">
            <a:solidFill>
              <a:schemeClr val="tx1"/>
            </a:solidFill>
            <a:round/>
            <a:headEnd/>
            <a:tailEnd/>
          </a:ln>
        </p:spPr>
      </p:cxnSp>
      <p:sp>
        <p:nvSpPr>
          <p:cNvPr id="11280" name="Oval 16"/>
          <p:cNvSpPr>
            <a:spLocks noChangeArrowheads="1"/>
          </p:cNvSpPr>
          <p:nvPr/>
        </p:nvSpPr>
        <p:spPr bwMode="auto">
          <a:xfrm>
            <a:off x="4114801" y="19050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t1</a:t>
            </a:r>
            <a:endParaRPr lang="en-GB" sz="2400">
              <a:solidFill>
                <a:schemeClr val="tx2"/>
              </a:solidFill>
            </a:endParaRPr>
          </a:p>
        </p:txBody>
      </p:sp>
      <p:sp>
        <p:nvSpPr>
          <p:cNvPr id="11281" name="Oval 17"/>
          <p:cNvSpPr>
            <a:spLocks noChangeArrowheads="1"/>
          </p:cNvSpPr>
          <p:nvPr/>
        </p:nvSpPr>
        <p:spPr bwMode="auto">
          <a:xfrm>
            <a:off x="4114801" y="32766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t2</a:t>
            </a:r>
            <a:endParaRPr lang="en-GB" sz="2400">
              <a:solidFill>
                <a:schemeClr val="tx2"/>
              </a:solidFill>
            </a:endParaRPr>
          </a:p>
        </p:txBody>
      </p:sp>
      <p:sp>
        <p:nvSpPr>
          <p:cNvPr id="11282" name="Oval 18"/>
          <p:cNvSpPr>
            <a:spLocks noChangeArrowheads="1"/>
          </p:cNvSpPr>
          <p:nvPr/>
        </p:nvSpPr>
        <p:spPr bwMode="auto">
          <a:xfrm>
            <a:off x="4114801" y="46482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t3</a:t>
            </a:r>
            <a:endParaRPr lang="en-GB" sz="2400">
              <a:solidFill>
                <a:schemeClr val="tx2"/>
              </a:solidFill>
            </a:endParaRPr>
          </a:p>
        </p:txBody>
      </p:sp>
      <p:sp>
        <p:nvSpPr>
          <p:cNvPr id="11283" name="Oval 19"/>
          <p:cNvSpPr>
            <a:spLocks noChangeArrowheads="1"/>
          </p:cNvSpPr>
          <p:nvPr/>
        </p:nvSpPr>
        <p:spPr bwMode="auto">
          <a:xfrm>
            <a:off x="7467600" y="15240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d1</a:t>
            </a:r>
            <a:endParaRPr lang="en-GB" sz="2400">
              <a:solidFill>
                <a:schemeClr val="tx2"/>
              </a:solidFill>
            </a:endParaRPr>
          </a:p>
        </p:txBody>
      </p:sp>
      <p:sp>
        <p:nvSpPr>
          <p:cNvPr id="11284" name="Oval 20"/>
          <p:cNvSpPr>
            <a:spLocks noChangeArrowheads="1"/>
          </p:cNvSpPr>
          <p:nvPr/>
        </p:nvSpPr>
        <p:spPr bwMode="auto">
          <a:xfrm>
            <a:off x="7467600" y="26670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d2</a:t>
            </a:r>
            <a:endParaRPr lang="en-GB" sz="2400">
              <a:solidFill>
                <a:schemeClr val="tx2"/>
              </a:solidFill>
            </a:endParaRPr>
          </a:p>
        </p:txBody>
      </p:sp>
      <p:sp>
        <p:nvSpPr>
          <p:cNvPr id="11285" name="Oval 21"/>
          <p:cNvSpPr>
            <a:spLocks noChangeArrowheads="1"/>
          </p:cNvSpPr>
          <p:nvPr/>
        </p:nvSpPr>
        <p:spPr bwMode="auto">
          <a:xfrm>
            <a:off x="7543801" y="39624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d3</a:t>
            </a:r>
            <a:endParaRPr lang="en-GB" sz="2400">
              <a:solidFill>
                <a:schemeClr val="tx2"/>
              </a:solidFill>
            </a:endParaRPr>
          </a:p>
        </p:txBody>
      </p:sp>
      <p:sp>
        <p:nvSpPr>
          <p:cNvPr id="11286" name="Oval 22"/>
          <p:cNvSpPr>
            <a:spLocks noChangeArrowheads="1"/>
          </p:cNvSpPr>
          <p:nvPr/>
        </p:nvSpPr>
        <p:spPr bwMode="auto">
          <a:xfrm>
            <a:off x="7543801" y="52578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d4</a:t>
            </a:r>
            <a:endParaRPr lang="en-GB" sz="2400">
              <a:solidFill>
                <a:schemeClr val="tx2"/>
              </a:solidFill>
            </a:endParaRPr>
          </a:p>
        </p:txBody>
      </p:sp>
      <p:sp>
        <p:nvSpPr>
          <p:cNvPr id="11287" name="Oval 23"/>
          <p:cNvSpPr>
            <a:spLocks noChangeArrowheads="1"/>
          </p:cNvSpPr>
          <p:nvPr/>
        </p:nvSpPr>
        <p:spPr bwMode="auto">
          <a:xfrm>
            <a:off x="5791201" y="26670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c1</a:t>
            </a:r>
            <a:endParaRPr lang="en-GB" sz="2400">
              <a:solidFill>
                <a:schemeClr val="tx2"/>
              </a:solidFill>
            </a:endParaRPr>
          </a:p>
        </p:txBody>
      </p:sp>
      <p:sp>
        <p:nvSpPr>
          <p:cNvPr id="11288" name="Oval 24"/>
          <p:cNvSpPr>
            <a:spLocks noChangeArrowheads="1"/>
          </p:cNvSpPr>
          <p:nvPr/>
        </p:nvSpPr>
        <p:spPr bwMode="auto">
          <a:xfrm>
            <a:off x="5867400" y="3962400"/>
            <a:ext cx="609600" cy="609600"/>
          </a:xfrm>
          <a:prstGeom prst="ellipse">
            <a:avLst/>
          </a:prstGeom>
          <a:noFill/>
          <a:ln w="9525">
            <a:solidFill>
              <a:schemeClr val="tx1"/>
            </a:solidFill>
            <a:round/>
            <a:headEnd/>
            <a:tailEnd/>
          </a:ln>
        </p:spPr>
        <p:txBody>
          <a:bodyPr wrap="none" lIns="91431" tIns="45715" rIns="91431" bIns="45715" anchor="ctr"/>
          <a:lstStyle/>
          <a:p>
            <a:r>
              <a:rPr lang="fr-CH" sz="2400">
                <a:solidFill>
                  <a:schemeClr val="tx2"/>
                </a:solidFill>
              </a:rPr>
              <a:t>c2</a:t>
            </a:r>
            <a:endParaRPr lang="en-GB" sz="2400">
              <a:solidFill>
                <a:schemeClr val="tx2"/>
              </a:solidFill>
            </a:endParaRPr>
          </a:p>
        </p:txBody>
      </p:sp>
      <p:cxnSp>
        <p:nvCxnSpPr>
          <p:cNvPr id="11289" name="AutoShape 25"/>
          <p:cNvCxnSpPr>
            <a:cxnSpLocks noChangeShapeType="1"/>
            <a:stCxn id="11280" idx="6"/>
            <a:endCxn id="11287" idx="2"/>
          </p:cNvCxnSpPr>
          <p:nvPr/>
        </p:nvCxnSpPr>
        <p:spPr bwMode="auto">
          <a:xfrm>
            <a:off x="4724401" y="2209800"/>
            <a:ext cx="1066800" cy="762000"/>
          </a:xfrm>
          <a:prstGeom prst="straightConnector1">
            <a:avLst/>
          </a:prstGeom>
          <a:noFill/>
          <a:ln w="9525">
            <a:solidFill>
              <a:schemeClr val="tx1"/>
            </a:solidFill>
            <a:round/>
            <a:headEnd/>
            <a:tailEnd/>
          </a:ln>
        </p:spPr>
      </p:cxnSp>
      <p:cxnSp>
        <p:nvCxnSpPr>
          <p:cNvPr id="11290" name="AutoShape 26"/>
          <p:cNvCxnSpPr>
            <a:cxnSpLocks noChangeShapeType="1"/>
            <a:stCxn id="11281" idx="6"/>
            <a:endCxn id="11287" idx="2"/>
          </p:cNvCxnSpPr>
          <p:nvPr/>
        </p:nvCxnSpPr>
        <p:spPr bwMode="auto">
          <a:xfrm flipV="1">
            <a:off x="4724401" y="2971800"/>
            <a:ext cx="1066800" cy="609600"/>
          </a:xfrm>
          <a:prstGeom prst="straightConnector1">
            <a:avLst/>
          </a:prstGeom>
          <a:noFill/>
          <a:ln w="28575">
            <a:solidFill>
              <a:schemeClr val="tx1"/>
            </a:solidFill>
            <a:round/>
            <a:headEnd/>
            <a:tailEnd/>
          </a:ln>
        </p:spPr>
      </p:cxnSp>
      <p:cxnSp>
        <p:nvCxnSpPr>
          <p:cNvPr id="11291" name="AutoShape 27"/>
          <p:cNvCxnSpPr>
            <a:cxnSpLocks noChangeShapeType="1"/>
            <a:stCxn id="11282" idx="6"/>
            <a:endCxn id="11288" idx="2"/>
          </p:cNvCxnSpPr>
          <p:nvPr/>
        </p:nvCxnSpPr>
        <p:spPr bwMode="auto">
          <a:xfrm flipV="1">
            <a:off x="4724400" y="4267201"/>
            <a:ext cx="1143000" cy="685800"/>
          </a:xfrm>
          <a:prstGeom prst="straightConnector1">
            <a:avLst/>
          </a:prstGeom>
          <a:noFill/>
          <a:ln w="9525">
            <a:solidFill>
              <a:schemeClr val="tx1"/>
            </a:solidFill>
            <a:round/>
            <a:headEnd/>
            <a:tailEnd/>
          </a:ln>
        </p:spPr>
      </p:cxnSp>
      <p:cxnSp>
        <p:nvCxnSpPr>
          <p:cNvPr id="11292" name="AutoShape 28"/>
          <p:cNvCxnSpPr>
            <a:cxnSpLocks noChangeShapeType="1"/>
            <a:stCxn id="11287" idx="6"/>
            <a:endCxn id="11283" idx="2"/>
          </p:cNvCxnSpPr>
          <p:nvPr/>
        </p:nvCxnSpPr>
        <p:spPr bwMode="auto">
          <a:xfrm flipV="1">
            <a:off x="6400800" y="1828800"/>
            <a:ext cx="1066800" cy="1143000"/>
          </a:xfrm>
          <a:prstGeom prst="straightConnector1">
            <a:avLst/>
          </a:prstGeom>
          <a:noFill/>
          <a:ln w="9525">
            <a:solidFill>
              <a:schemeClr val="tx1"/>
            </a:solidFill>
            <a:round/>
            <a:headEnd/>
            <a:tailEnd/>
          </a:ln>
        </p:spPr>
      </p:cxnSp>
      <p:cxnSp>
        <p:nvCxnSpPr>
          <p:cNvPr id="11293" name="AutoShape 29"/>
          <p:cNvCxnSpPr>
            <a:cxnSpLocks noChangeShapeType="1"/>
            <a:stCxn id="11287" idx="6"/>
            <a:endCxn id="11284" idx="2"/>
          </p:cNvCxnSpPr>
          <p:nvPr/>
        </p:nvCxnSpPr>
        <p:spPr bwMode="auto">
          <a:xfrm>
            <a:off x="6400800" y="2971800"/>
            <a:ext cx="1066800" cy="0"/>
          </a:xfrm>
          <a:prstGeom prst="straightConnector1">
            <a:avLst/>
          </a:prstGeom>
          <a:noFill/>
          <a:ln w="28575">
            <a:solidFill>
              <a:schemeClr val="tx1"/>
            </a:solidFill>
            <a:round/>
            <a:headEnd/>
            <a:tailEnd/>
          </a:ln>
        </p:spPr>
      </p:cxnSp>
      <p:cxnSp>
        <p:nvCxnSpPr>
          <p:cNvPr id="11294" name="AutoShape 30"/>
          <p:cNvCxnSpPr>
            <a:cxnSpLocks noChangeShapeType="1"/>
            <a:stCxn id="11288" idx="6"/>
            <a:endCxn id="11284" idx="2"/>
          </p:cNvCxnSpPr>
          <p:nvPr/>
        </p:nvCxnSpPr>
        <p:spPr bwMode="auto">
          <a:xfrm flipV="1">
            <a:off x="6477000" y="2971800"/>
            <a:ext cx="990600" cy="1295400"/>
          </a:xfrm>
          <a:prstGeom prst="straightConnector1">
            <a:avLst/>
          </a:prstGeom>
          <a:noFill/>
          <a:ln w="9525">
            <a:solidFill>
              <a:schemeClr val="tx1"/>
            </a:solidFill>
            <a:round/>
            <a:headEnd/>
            <a:tailEnd/>
          </a:ln>
        </p:spPr>
      </p:cxnSp>
      <p:cxnSp>
        <p:nvCxnSpPr>
          <p:cNvPr id="11295" name="AutoShape 31"/>
          <p:cNvCxnSpPr>
            <a:cxnSpLocks noChangeShapeType="1"/>
            <a:stCxn id="11288" idx="6"/>
            <a:endCxn id="11285" idx="2"/>
          </p:cNvCxnSpPr>
          <p:nvPr/>
        </p:nvCxnSpPr>
        <p:spPr bwMode="auto">
          <a:xfrm>
            <a:off x="6477000" y="4267200"/>
            <a:ext cx="1066800" cy="0"/>
          </a:xfrm>
          <a:prstGeom prst="straightConnector1">
            <a:avLst/>
          </a:prstGeom>
          <a:noFill/>
          <a:ln w="9525">
            <a:solidFill>
              <a:schemeClr val="tx1"/>
            </a:solidFill>
            <a:round/>
            <a:headEnd/>
            <a:tailEnd/>
          </a:ln>
        </p:spPr>
      </p:cxnSp>
      <p:cxnSp>
        <p:nvCxnSpPr>
          <p:cNvPr id="11296" name="AutoShape 32"/>
          <p:cNvCxnSpPr>
            <a:cxnSpLocks noChangeShapeType="1"/>
            <a:stCxn id="11288" idx="6"/>
            <a:endCxn id="11286" idx="2"/>
          </p:cNvCxnSpPr>
          <p:nvPr/>
        </p:nvCxnSpPr>
        <p:spPr bwMode="auto">
          <a:xfrm>
            <a:off x="6477000" y="4267201"/>
            <a:ext cx="1066800" cy="1295400"/>
          </a:xfrm>
          <a:prstGeom prst="straightConnector1">
            <a:avLst/>
          </a:prstGeom>
          <a:noFill/>
          <a:ln w="9525">
            <a:solidFill>
              <a:schemeClr val="tx1"/>
            </a:solidFill>
            <a:round/>
            <a:headEnd/>
            <a:tailEnd/>
          </a:ln>
        </p:spPr>
      </p:cxnSp>
      <p:sp>
        <p:nvSpPr>
          <p:cNvPr id="11297" name="Footer Placeholder 32"/>
          <p:cNvSpPr>
            <a:spLocks noGrp="1"/>
          </p:cNvSpPr>
          <p:nvPr>
            <p:ph type="ftr" sz="quarter" idx="10"/>
          </p:nvPr>
        </p:nvSpPr>
        <p:spPr>
          <a:noFill/>
        </p:spPr>
        <p:txBody>
          <a:bodyPr/>
          <a:lstStyle/>
          <a:p>
            <a:r>
              <a:rPr lang="fr-CH">
                <a:latin typeface="Verdana" pitchFamily="34" charset="0"/>
              </a:rPr>
              <a:t>©2021, Karl Aberer, EPFL-IC, Laboratoire de systèmes d'informations répartis </a:t>
            </a:r>
            <a:endParaRPr lang="en-GB">
              <a:latin typeface="Verdana" pitchFamily="34" charset="0"/>
            </a:endParaRPr>
          </a:p>
        </p:txBody>
      </p:sp>
    </p:spTree>
    <p:extLst>
      <p:ext uri="{BB962C8B-B14F-4D97-AF65-F5344CB8AC3E}">
        <p14:creationId xmlns:p14="http://schemas.microsoft.com/office/powerpoint/2010/main" val="1307087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We optimize the parameters by minimizing the following loss function</a:t>
                </a:r>
              </a:p>
              <a:p>
                <a:pPr lvl="0">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t>𝐽</m:t>
                    </m:r>
                    <m:d>
                      <m:d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den>
                    </m:f>
                    <m:nary>
                      <m:naryPr>
                        <m:chr m:val="∑"/>
                        <m:limLoc m:val="subSup"/>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5"/>
                          </m:r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r>
                          <a:rPr lang="fr-CH" sz="2400" i="1">
                            <a:solidFill>
                              <a:srgbClr val="000000"/>
                            </a:solidFill>
                            <a:latin typeface="Cambria Math" panose="02040503050406030204" pitchFamily="18" charset="0"/>
                            <a:ea typeface="Cambria Math" panose="02040503050406030204" pitchFamily="18" charset="0"/>
                          </a:rPr>
                          <m:t>=1</m:t>
                        </m:r>
                      </m:sub>
                      <m:sup>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sup>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𝐽</m:t>
                            </m:r>
                          </m:e>
                          <m:sub>
                            <m:r>
                              <a:rPr lang="fr-CH" sz="2400" b="0" i="1" smtClean="0">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rPr>
                          <m:t>(</m:t>
                        </m:r>
                        <m:r>
                          <a:rPr lang="fr-CH" sz="2400" i="1">
                            <a:solidFill>
                              <a:srgbClr val="000000"/>
                            </a:solidFill>
                            <a:latin typeface="Cambria Math" panose="02040503050406030204" pitchFamily="18" charset="0"/>
                            <a:ea typeface="Cambria Math" panose="02040503050406030204" pitchFamily="18" charset="0"/>
                          </a:rPr>
                          <m:t>𝜃</m:t>
                        </m:r>
                        <m:r>
                          <a:rPr lang="fr-CH" sz="2400" i="1">
                            <a:solidFill>
                              <a:srgbClr val="000000"/>
                            </a:solidFill>
                            <a:latin typeface="Cambria Math" panose="02040503050406030204" pitchFamily="18" charset="0"/>
                            <a:ea typeface="Cambria Math" panose="02040503050406030204" pitchFamily="18" charset="0"/>
                          </a:rPr>
                          <m:t>)</m:t>
                        </m:r>
                      </m:e>
                    </m:nary>
                  </m:oMath>
                </a14:m>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a:p>
                <a:pPr lvl="0">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𝜎</m:t>
                            </m:r>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fr-CH" sz="2400" b="1" i="1">
                                        <a:solidFill>
                                          <a:srgbClr val="000000"/>
                                        </a:solidFill>
                                        <a:latin typeface="Cambria Math" panose="02040503050406030204" pitchFamily="18" charset="0"/>
                                        <a:ea typeface="Cambria Math" charset="0"/>
                                        <a:cs typeface="Cambria Math" charset="0"/>
                                      </a:rPr>
                                      <m:t>𝒄</m:t>
                                    </m:r>
                                  </m:e>
                                  <m:sub>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b>
                                </m:sSub>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Cambria Math" charset="0"/>
                                  </a:rPr>
                                  <m:t>∙</m:t>
                                </m:r>
                                <m:sSub>
                                  <m:sSubPr>
                                    <m:ctrlP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ctrlPr>
                                  </m:sSubPr>
                                  <m:e>
                                    <m: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cs typeface="Cambria Math" charset="0"/>
                                      </a:rPr>
                                      <m:t>𝒘</m:t>
                                    </m:r>
                                  </m:e>
                                  <m:sub>
                                    <m:r>
                                      <a:rPr kumimoji="0" lang="fr-CH" sz="2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charset="0"/>
                                        <a:cs typeface="Cambria Math" charset="0"/>
                                      </a:rPr>
                                      <m:t>𝒕</m:t>
                                    </m:r>
                                  </m:sub>
                                </m:sSub>
                              </m:e>
                            </m:d>
                          </m:e>
                        </m:d>
                      </m:e>
                    </m:func>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nary>
                      <m:naryPr>
                        <m:chr m:val="∑"/>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3"/>
                          </m:r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ub>
                      <m:sup>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𝐾</m:t>
                        </m:r>
                      </m:sup>
                      <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nary>
                  </m:oMath>
                </a14:m>
                <a:r>
                  <a:rPr kumimoji="0" lang="fr-CH" sz="24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rPr>
                  <a:t> </a:t>
                </a:r>
                <a14:m>
                  <m:oMath xmlns:m="http://schemas.openxmlformats.org/officeDocument/2006/math">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𝜎</m:t>
                    </m:r>
                    <m:d>
                      <m:d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ctrlPr>
                          </m:sSubPr>
                          <m:e>
                            <m: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t>𝒄</m:t>
                            </m:r>
                          </m:e>
                          <m:sub>
                            <m: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cs typeface="Cambria Math" charset="0"/>
                              </a:rPr>
                              <m:t>𝒌</m:t>
                            </m:r>
                          </m:sub>
                        </m:sSub>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Cambria Math" charset="0"/>
                          </a:rPr>
                          <m:t>∙</m:t>
                        </m:r>
                        <m:sSub>
                          <m:sSubPr>
                            <m:ctrlP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ctrlPr>
                          </m:sSubPr>
                          <m:e>
                            <m:r>
                              <a:rPr kumimoji="0" lang="fr-CH" sz="24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cs typeface="Cambria Math" charset="0"/>
                              </a:rPr>
                              <m:t>𝒘</m:t>
                            </m:r>
                          </m:e>
                          <m:sub>
                            <m:r>
                              <a:rPr kumimoji="0" lang="fr-CH" sz="2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charset="0"/>
                                <a:cs typeface="Cambria Math" charset="0"/>
                              </a:rPr>
                              <m:t>𝒕</m:t>
                            </m:r>
                          </m:sub>
                        </m:sSub>
                      </m:e>
                    </m:d>
                  </m:oMath>
                </a14:m>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a:p>
                <a:pPr lvl="0">
                  <a:defRPr/>
                </a:pPr>
                <a:endParaRPr lang="en-US" sz="2400" dirty="0">
                  <a:solidFill>
                    <a:srgbClr val="000000"/>
                  </a:solidFill>
                </a:endParaRPr>
              </a:p>
              <a:p>
                <a:pPr marL="342900" lvl="0" indent="-342900">
                  <a:buFont typeface="Arial" panose="020B0604020202020204" pitchFamily="34" charset="0"/>
                  <a:buChar char="•"/>
                  <a:defRPr/>
                </a:pPr>
                <a:r>
                  <a:rPr lang="en-US" sz="2800" dirty="0">
                    <a:solidFill>
                      <a:srgbClr val="000000"/>
                    </a:solidFill>
                  </a:rPr>
                  <a:t>(</a:t>
                </a:r>
                <a14:m>
                  <m:oMath xmlns:m="http://schemas.openxmlformats.org/officeDocument/2006/math">
                    <m:sSub>
                      <m:sSubPr>
                        <m:ctrlPr>
                          <a:rPr lang="fr-CH" sz="2800" b="1" i="1">
                            <a:solidFill>
                              <a:srgbClr val="000000"/>
                            </a:solidFill>
                            <a:latin typeface="Cambria Math" panose="02040503050406030204" pitchFamily="18" charset="0"/>
                            <a:ea typeface="Cambria Math" charset="0"/>
                          </a:rPr>
                        </m:ctrlPr>
                      </m:sSubPr>
                      <m:e>
                        <m:r>
                          <a:rPr lang="fr-CH" sz="2800" b="1" i="1">
                            <a:solidFill>
                              <a:srgbClr val="000000"/>
                            </a:solidFill>
                            <a:latin typeface="Cambria Math" panose="02040503050406030204" pitchFamily="18" charset="0"/>
                            <a:ea typeface="Cambria Math" charset="0"/>
                            <a:cs typeface="Cambria Math" charset="0"/>
                          </a:rPr>
                          <m:t>𝒘</m:t>
                        </m:r>
                      </m:e>
                      <m:sub>
                        <m:r>
                          <a:rPr lang="fr-CH" sz="2800" b="1" i="1">
                            <a:solidFill>
                              <a:srgbClr val="000000"/>
                            </a:solidFill>
                            <a:latin typeface="Cambria Math" panose="02040503050406030204" pitchFamily="18" charset="0"/>
                            <a:ea typeface="Cambria Math" charset="0"/>
                            <a:cs typeface="Cambria Math" charset="0"/>
                          </a:rPr>
                          <m:t>𝒕</m:t>
                        </m:r>
                      </m:sub>
                    </m:sSub>
                  </m:oMath>
                </a14:m>
                <a:r>
                  <a:rPr kumimoji="0" lang="en-US" sz="2800" b="0" i="0" u="none" strike="noStrike" kern="1200" cap="none" spc="0" normalizeH="0" baseline="0" noProof="0" dirty="0">
                    <a:ln>
                      <a:noFill/>
                    </a:ln>
                    <a:solidFill>
                      <a:srgbClr val="000000"/>
                    </a:solidFill>
                    <a:effectLst/>
                    <a:uLnTx/>
                    <a:uFillTx/>
                  </a:rPr>
                  <a:t>, </a:t>
                </a:r>
                <a14:m>
                  <m:oMath xmlns:m="http://schemas.openxmlformats.org/officeDocument/2006/math">
                    <m:sSub>
                      <m:sSubPr>
                        <m:ctrlPr>
                          <a:rPr lang="fr-CH" sz="2800" i="1">
                            <a:solidFill>
                              <a:srgbClr val="000000"/>
                            </a:solidFill>
                            <a:latin typeface="Cambria Math" panose="02040503050406030204" pitchFamily="18" charset="0"/>
                            <a:ea typeface="Cambria Math" panose="02040503050406030204" pitchFamily="18" charset="0"/>
                          </a:rPr>
                        </m:ctrlPr>
                      </m:sSubPr>
                      <m:e>
                        <m:r>
                          <a:rPr lang="fr-CH" sz="2800" b="1" i="1">
                            <a:solidFill>
                              <a:srgbClr val="000000"/>
                            </a:solidFill>
                            <a:latin typeface="Cambria Math" panose="02040503050406030204" pitchFamily="18" charset="0"/>
                            <a:ea typeface="Cambria Math" charset="0"/>
                            <a:cs typeface="Cambria Math" charset="0"/>
                          </a:rPr>
                          <m:t>𝒄</m:t>
                        </m:r>
                      </m:e>
                      <m:sub>
                        <m:r>
                          <a:rPr lang="fr-CH" sz="2800" i="1">
                            <a:solidFill>
                              <a:srgbClr val="000000"/>
                            </a:solidFill>
                            <a:latin typeface="Cambria Math" panose="02040503050406030204" pitchFamily="18" charset="0"/>
                            <a:ea typeface="Cambria Math" panose="02040503050406030204" pitchFamily="18" charset="0"/>
                          </a:rPr>
                          <m:t>𝑡</m:t>
                        </m:r>
                      </m:sub>
                    </m:sSub>
                  </m:oMath>
                </a14:m>
                <a:r>
                  <a:rPr kumimoji="0" lang="en-US" sz="2800" b="0" i="0" u="none" strike="noStrike" kern="1200" cap="none" spc="0" normalizeH="0" baseline="0" noProof="0" dirty="0">
                    <a:ln>
                      <a:noFill/>
                    </a:ln>
                    <a:solidFill>
                      <a:srgbClr val="000000"/>
                    </a:solidFill>
                    <a:effectLst/>
                    <a:uLnTx/>
                    <a:uFillTx/>
                  </a:rPr>
                  <a:t>) is a word-context</a:t>
                </a:r>
                <a:r>
                  <a:rPr kumimoji="0" lang="en-US" sz="2800" b="0" i="0" u="none" strike="noStrike" kern="1200" cap="none" spc="0" normalizeH="0" noProof="0" dirty="0">
                    <a:ln>
                      <a:noFill/>
                    </a:ln>
                    <a:solidFill>
                      <a:srgbClr val="000000"/>
                    </a:solidFill>
                    <a:effectLst/>
                    <a:uLnTx/>
                    <a:uFillTx/>
                  </a:rPr>
                  <a:t> pair</a:t>
                </a:r>
                <a:endParaRPr lang="en-US" sz="2800" dirty="0">
                  <a:solidFill>
                    <a:srgbClr val="000000"/>
                  </a:solidFill>
                </a:endParaRPr>
              </a:p>
              <a:p>
                <a:pPr marL="342900" lvl="0" indent="-342900">
                  <a:buFont typeface="Arial" panose="020B0604020202020204" pitchFamily="34" charset="0"/>
                  <a:buChar char="•"/>
                  <a:defRPr/>
                </a:pPr>
                <a14:m>
                  <m:oMath xmlns:m="http://schemas.openxmlformats.org/officeDocument/2006/math">
                    <m:sSub>
                      <m:sSubPr>
                        <m:ctrlPr>
                          <a:rPr kumimoji="0" lang="fr-CH" sz="2800" b="1"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ctrlPr>
                      </m:sSub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charset="0"/>
                          </a:rPr>
                          <m:t>𝑐</m:t>
                        </m:r>
                      </m:e>
                      <m:sub>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charset="0"/>
                            <a:cs typeface="Cambria Math" charset="0"/>
                          </a:rPr>
                          <m:t>𝑘</m:t>
                        </m:r>
                      </m:sub>
                    </m:sSub>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are negative examples of context words taken from a set </a:t>
                </a:r>
                <a14:m>
                  <m:oMath xmlns:m="http://schemas.openxmlformats.org/officeDocument/2006/math">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𝑃</m:t>
                        </m:r>
                      </m:e>
                      <m:sub>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𝑛</m:t>
                        </m:r>
                      </m:sub>
                    </m:sSub>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Sub>
                      <m:sSub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𝑤</m:t>
                        </m:r>
                      </m:e>
                      <m:sub>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b>
                    </m:sSub>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endParaRPr lang="en-US" sz="2800" dirty="0">
                  <a:solidFill>
                    <a:srgbClr val="000000"/>
                  </a:solidFil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mn-ea"/>
                  <a:cs typeface="Calibri"/>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308" t="-1259" r="-436"/>
                </a:stretch>
              </a:blipFill>
              <a:ln w="9525">
                <a:noFill/>
                <a:miter lim="800000"/>
                <a:headEnd/>
                <a:tailEnd/>
              </a:ln>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649787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Negative samples are taken from</a:t>
                </a:r>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fr-CH" b="0" i="1" dirty="0">
                              <a:latin typeface="Cambria Math" panose="02040503050406030204" pitchFamily="18" charset="0"/>
                            </a:rPr>
                            <m:t>𝑃</m:t>
                          </m:r>
                        </m:e>
                        <m:sub>
                          <m:r>
                            <a:rPr lang="fr-CH" b="0" i="1" dirty="0">
                              <a:latin typeface="Cambria Math" panose="02040503050406030204" pitchFamily="18" charset="0"/>
                            </a:rPr>
                            <m:t>𝑛</m:t>
                          </m:r>
                        </m:sub>
                      </m:sSub>
                      <m:d>
                        <m:dPr>
                          <m:ctrlPr>
                            <a:rPr lang="fr-CH" b="0" i="1" dirty="0">
                              <a:latin typeface="Cambria Math" panose="02040503050406030204" pitchFamily="18" charset="0"/>
                            </a:rPr>
                          </m:ctrlPr>
                        </m:dPr>
                        <m:e>
                          <m:r>
                            <a:rPr lang="fr-CH" b="0" i="1" dirty="0">
                              <a:latin typeface="Cambria Math" panose="02040503050406030204" pitchFamily="18" charset="0"/>
                            </a:rPr>
                            <m:t>𝑤</m:t>
                          </m:r>
                        </m:e>
                      </m:d>
                      <m:r>
                        <a:rPr lang="fr-CH" b="0" i="1" dirty="0">
                          <a:latin typeface="Cambria Math" panose="02040503050406030204" pitchFamily="18" charset="0"/>
                        </a:rPr>
                        <m:t>=</m:t>
                      </m:r>
                      <m:r>
                        <a:rPr lang="fr-CH" b="0" i="1" dirty="0">
                          <a:latin typeface="Cambria Math" panose="02040503050406030204" pitchFamily="18" charset="0"/>
                        </a:rPr>
                        <m:t>𝑉</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𝐶</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𝑤</m:t>
                      </m:r>
                      <m:r>
                        <a:rPr lang="fr-CH" b="0" i="1" dirty="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Empirical approach</a:t>
                </a:r>
              </a:p>
              <a:p>
                <a:pPr marL="457200" indent="-457200">
                  <a:buFont typeface="Arial"/>
                  <a:buChar char="•"/>
                </a:pPr>
                <a:r>
                  <a:rPr lang="en-US" sz="2800" dirty="0"/>
                  <a:t>If </a:t>
                </a:r>
                <a:r>
                  <a:rPr lang="en-US" sz="2800" i="1" dirty="0">
                    <a:latin typeface="Cambria Math" panose="02040503050406030204" pitchFamily="18" charset="0"/>
                  </a:rPr>
                  <a:t>p</a:t>
                </a:r>
                <a:r>
                  <a:rPr lang="en-US" sz="2800" i="1" baseline="-25000" dirty="0">
                    <a:latin typeface="Cambria Math" panose="02040503050406030204" pitchFamily="18" charset="0"/>
                  </a:rPr>
                  <a:t>w</a:t>
                </a:r>
                <a:r>
                  <a:rPr lang="en-US" sz="2800" dirty="0"/>
                  <a:t> is the probability of word </a:t>
                </a:r>
                <a14:m>
                  <m:oMath xmlns:m="http://schemas.openxmlformats.org/officeDocument/2006/math">
                    <m:r>
                      <a:rPr lang="fr-CH" sz="2800" i="1" dirty="0">
                        <a:latin typeface="Cambria Math" panose="02040503050406030204" pitchFamily="18" charset="0"/>
                      </a:rPr>
                      <m:t>𝑤</m:t>
                    </m:r>
                  </m:oMath>
                </a14:m>
                <a:r>
                  <a:rPr lang="en-US" sz="2800" dirty="0"/>
                  <a:t> in collection, choose the word with probability </a:t>
                </a:r>
                <a:r>
                  <a:rPr lang="en-US" sz="2800" i="1" dirty="0">
                    <a:latin typeface="Cambria Math" panose="02040503050406030204" pitchFamily="18" charset="0"/>
                  </a:rPr>
                  <a:t>p</a:t>
                </a:r>
                <a:r>
                  <a:rPr lang="en-US" sz="2800" i="1" baseline="-25000" dirty="0">
                    <a:latin typeface="Cambria Math" panose="02040503050406030204" pitchFamily="18" charset="0"/>
                  </a:rPr>
                  <a:t>w </a:t>
                </a:r>
                <a:r>
                  <a:rPr lang="en-US" sz="2800" baseline="30000" dirty="0"/>
                  <a:t>3/4</a:t>
                </a:r>
              </a:p>
              <a:p>
                <a:pPr marL="457200" indent="-457200">
                  <a:buFont typeface="Arial"/>
                  <a:buChar char="•"/>
                </a:pPr>
                <a:r>
                  <a:rPr lang="en-US" sz="2800" dirty="0"/>
                  <a:t>Less frequent words are sampled more often</a:t>
                </a:r>
              </a:p>
              <a:p>
                <a:pPr marL="457200" indent="-457200">
                  <a:buFont typeface="Arial"/>
                  <a:buChar char="•"/>
                </a:pPr>
                <a:r>
                  <a:rPr lang="en-US" sz="2800" dirty="0"/>
                  <a:t>Practically: approximate the probability by sampling a few non-context words</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832" t="-1511" r="-611"/>
                </a:stretch>
              </a:blipFill>
            </p:spPr>
            <p:txBody>
              <a:bodyPr/>
              <a:lstStyle/>
              <a:p>
                <a:r>
                  <a:rPr lang="en-US">
                    <a:noFill/>
                  </a:rPr>
                  <a:t> </a:t>
                </a:r>
              </a:p>
            </p:txBody>
          </p:sp>
        </mc:Fallback>
      </mc:AlternateContent>
    </p:spTree>
    <p:extLst>
      <p:ext uri="{BB962C8B-B14F-4D97-AF65-F5344CB8AC3E}">
        <p14:creationId xmlns:p14="http://schemas.microsoft.com/office/powerpoint/2010/main" val="4195777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Solving the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251520" y="1366482"/>
                <a:ext cx="8305800" cy="5029200"/>
              </a:xfrm>
            </p:spPr>
            <p:txBody>
              <a:bodyPr/>
              <a:lstStyle/>
              <a:p>
                <a:r>
                  <a:rPr lang="en-US" dirty="0"/>
                  <a:t>Gradient Descent:</a:t>
                </a:r>
              </a:p>
              <a:p>
                <a:pPr algn="ct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r>
                      <a:rPr lang="fr-CH"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r>
                      <a:rPr lang="fr-CH" i="1" dirty="0" err="1">
                        <a:latin typeface="Cambria Math" panose="02040503050406030204" pitchFamily="18" charset="0"/>
                        <a:ea typeface="Cambria Math" panose="02040503050406030204" pitchFamily="18" charset="0"/>
                      </a:rPr>
                      <m:t>−</m:t>
                    </m:r>
                    <m:r>
                      <a:rPr lang="fr-CH" i="1" dirty="0" err="1">
                        <a:latin typeface="Cambria Math" panose="02040503050406030204" pitchFamily="18" charset="0"/>
                        <a:ea typeface="Cambria Math" panose="02040503050406030204" pitchFamily="18" charset="0"/>
                      </a:rPr>
                      <m:t>𝛼</m:t>
                    </m:r>
                    <m:sSub>
                      <m:sSubPr>
                        <m:ctrlPr>
                          <a:rPr lang="fr-CH"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r>
                      <a:rPr lang="fr-CH" b="0" i="1" dirty="0" smtClean="0">
                        <a:latin typeface="Cambria Math" panose="02040503050406030204" pitchFamily="18" charset="0"/>
                        <a:ea typeface="Cambria Math" panose="02040503050406030204" pitchFamily="18" charset="0"/>
                      </a:rPr>
                      <m:t>𝐽</m:t>
                    </m:r>
                    <m:r>
                      <a:rPr lang="fr-CH" i="1" dirty="0" smtClean="0">
                        <a:latin typeface="Cambria Math" panose="02040503050406030204" pitchFamily="18" charset="0"/>
                        <a:ea typeface="Cambria Math" panose="02040503050406030204" pitchFamily="18" charset="0"/>
                      </a:rPr>
                      <m:t> </m:t>
                    </m:r>
                    <m:r>
                      <a:rPr lang="fr-CH"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r>
                  <a:rPr lang="en-US" dirty="0"/>
                  <a:t>Stochastic Gradient Descent (SGD):</a:t>
                </a:r>
              </a:p>
              <a:p>
                <a:endParaRPr lang="en-US" dirty="0"/>
              </a:p>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sSub>
                          <m:sSubPr>
                            <m:ctrlPr>
                              <a:rPr lang="fr-CH" i="1" dirty="0">
                                <a:latin typeface="Cambria Math" panose="02040503050406030204" pitchFamily="18" charset="0"/>
                              </a:rPr>
                            </m:ctrlPr>
                          </m:sSubPr>
                          <m:e>
                            <m:r>
                              <a:rPr lang="fr-CH" b="0" i="1" dirty="0" smtClean="0">
                                <a:latin typeface="Cambria Math" panose="02040503050406030204" pitchFamily="18" charset="0"/>
                              </a:rPr>
                              <m:t>𝑐</m:t>
                            </m:r>
                          </m:e>
                          <m:sub>
                            <m:r>
                              <a:rPr lang="fr-CH" i="1" dirty="0">
                                <a:latin typeface="Cambria Math" panose="02040503050406030204" pitchFamily="18" charset="0"/>
                              </a:rPr>
                              <m:t>𝑡</m:t>
                            </m:r>
                          </m:sub>
                        </m:sSub>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r>
                  <a:rPr lang="en-US" dirty="0"/>
                  <a:t> separately</a:t>
                </a:r>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251520" y="1366482"/>
                <a:ext cx="8305800" cy="5029200"/>
              </a:xfrm>
              <a:blipFill>
                <a:blip r:embed="rId3"/>
                <a:stretch>
                  <a:fillRect l="-1832" t="-17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527498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CE83-D034-CD4A-84D9-34410FAC111E}"/>
              </a:ext>
            </a:extLst>
          </p:cNvPr>
          <p:cNvSpPr>
            <a:spLocks noGrp="1"/>
          </p:cNvSpPr>
          <p:nvPr>
            <p:ph type="title"/>
          </p:nvPr>
        </p:nvSpPr>
        <p:spPr/>
        <p:txBody>
          <a:bodyPr/>
          <a:lstStyle/>
          <a:p>
            <a:r>
              <a:rPr lang="en-US" dirty="0"/>
              <a:t>Computing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DCE70-2FE5-E447-96AB-C172DB45E2F0}"/>
                  </a:ext>
                </a:extLst>
              </p:cNvPr>
              <p:cNvSpPr>
                <a:spLocks noGrp="1"/>
              </p:cNvSpPr>
              <p:nvPr>
                <p:ph idx="1"/>
              </p:nvPr>
            </p:nvSpPr>
            <p:spPr/>
            <p:txBody>
              <a:bodyPr/>
              <a:lstStyle/>
              <a:p>
                <a:pPr algn="ctr"/>
                <a14:m>
                  <m:oMath xmlns:m="http://schemas.openxmlformats.org/officeDocument/2006/math">
                    <m:sSub>
                      <m:sSubPr>
                        <m:ctrlPr>
                          <a:rPr lang="en-US" sz="2800" i="1" kern="1200" smtClean="0">
                            <a:solidFill>
                              <a:srgbClr val="000000"/>
                            </a:solidFill>
                            <a:latin typeface="Cambria Math" panose="02040503050406030204" pitchFamily="18" charset="0"/>
                          </a:rPr>
                        </m:ctrlPr>
                      </m:sSubPr>
                      <m:e>
                        <m:r>
                          <a:rPr lang="fr-CH" sz="2800" i="1" kern="1200">
                            <a:solidFill>
                              <a:srgbClr val="000000"/>
                            </a:solidFill>
                            <a:latin typeface="Cambria Math" panose="02040503050406030204" pitchFamily="18" charset="0"/>
                          </a:rPr>
                          <m:t>𝐽</m:t>
                        </m:r>
                      </m:e>
                      <m:sub>
                        <m:r>
                          <a:rPr lang="fr-CH" sz="2800" i="1" kern="1200">
                            <a:solidFill>
                              <a:srgbClr val="000000"/>
                            </a:solidFill>
                            <a:latin typeface="Cambria Math" panose="02040503050406030204" pitchFamily="18" charset="0"/>
                          </a:rPr>
                          <m:t>𝑡</m:t>
                        </m:r>
                      </m:sub>
                    </m:sSub>
                    <m:d>
                      <m:dPr>
                        <m:ctrlPr>
                          <a:rPr lang="fr-CH" sz="2800" i="1" kern="1200">
                            <a:solidFill>
                              <a:srgbClr val="000000"/>
                            </a:solidFill>
                            <a:latin typeface="Cambria Math" panose="02040503050406030204" pitchFamily="18" charset="0"/>
                          </a:rPr>
                        </m:ctrlPr>
                      </m:dPr>
                      <m:e>
                        <m:r>
                          <a:rPr lang="fr-CH" sz="2800" i="1" kern="1200">
                            <a:solidFill>
                              <a:srgbClr val="000000"/>
                            </a:solidFill>
                            <a:latin typeface="Cambria Math" panose="02040503050406030204" pitchFamily="18" charset="0"/>
                            <a:ea typeface="Cambria Math" panose="02040503050406030204" pitchFamily="18" charset="0"/>
                          </a:rPr>
                          <m:t>𝜃</m:t>
                        </m:r>
                      </m:e>
                    </m:d>
                    <m:r>
                      <a:rPr lang="fr-CH" sz="2800" b="0" i="1" kern="1200" smtClean="0">
                        <a:solidFill>
                          <a:srgbClr val="000000"/>
                        </a:solidFill>
                        <a:latin typeface="Cambria Math" panose="02040503050406030204" pitchFamily="18" charset="0"/>
                        <a:ea typeface="Cambria Math" panose="02040503050406030204" pitchFamily="18" charset="0"/>
                      </a:rPr>
                      <m:t>=</m:t>
                    </m:r>
                    <m:r>
                      <a:rPr lang="fr-CH" sz="2800" i="1" kern="1200">
                        <a:solidFill>
                          <a:srgbClr val="000000"/>
                        </a:solidFill>
                        <a:latin typeface="Cambria Math" panose="02040503050406030204" pitchFamily="18" charset="0"/>
                        <a:ea typeface="Cambria Math" panose="02040503050406030204" pitchFamily="18" charset="0"/>
                      </a:rPr>
                      <m:t>−</m:t>
                    </m:r>
                    <m:func>
                      <m:funcPr>
                        <m:ctrlPr>
                          <a:rPr lang="fr-CH" sz="2800" i="1" kern="1200">
                            <a:solidFill>
                              <a:srgbClr val="000000"/>
                            </a:solidFill>
                            <a:latin typeface="Cambria Math" panose="02040503050406030204" pitchFamily="18" charset="0"/>
                            <a:ea typeface="Cambria Math" panose="02040503050406030204" pitchFamily="18" charset="0"/>
                          </a:rPr>
                        </m:ctrlPr>
                      </m:funcPr>
                      <m:fName>
                        <m:r>
                          <m:rPr>
                            <m:sty m:val="p"/>
                          </m:rPr>
                          <a:rPr lang="fr-CH" sz="2800" kern="1200">
                            <a:solidFill>
                              <a:srgbClr val="000000"/>
                            </a:solidFill>
                            <a:latin typeface="Cambria Math" panose="02040503050406030204" pitchFamily="18" charset="0"/>
                            <a:ea typeface="Cambria Math" panose="02040503050406030204" pitchFamily="18" charset="0"/>
                          </a:rPr>
                          <m:t>log</m:t>
                        </m:r>
                      </m:fName>
                      <m:e>
                        <m:d>
                          <m:dPr>
                            <m:ctrlPr>
                              <a:rPr lang="fr-CH" sz="2800" i="1" kern="1200">
                                <a:solidFill>
                                  <a:srgbClr val="000000"/>
                                </a:solidFill>
                                <a:latin typeface="Cambria Math" panose="02040503050406030204" pitchFamily="18" charset="0"/>
                                <a:ea typeface="Cambria Math" panose="02040503050406030204" pitchFamily="18" charset="0"/>
                              </a:rPr>
                            </m:ctrlPr>
                          </m:dPr>
                          <m:e>
                            <m:r>
                              <a:rPr lang="fr-CH" sz="2800" i="1" kern="1200">
                                <a:solidFill>
                                  <a:srgbClr val="000000"/>
                                </a:solidFill>
                                <a:latin typeface="Cambria Math" panose="02040503050406030204" pitchFamily="18" charset="0"/>
                                <a:ea typeface="Cambria Math" panose="02040503050406030204" pitchFamily="18" charset="0"/>
                              </a:rPr>
                              <m:t>𝜎</m:t>
                            </m:r>
                            <m:d>
                              <m:dPr>
                                <m:ctrlPr>
                                  <a:rPr lang="fr-CH" sz="2800" i="1" kern="1200">
                                    <a:solidFill>
                                      <a:srgbClr val="000000"/>
                                    </a:solidFill>
                                    <a:latin typeface="Cambria Math" panose="02040503050406030204" pitchFamily="18" charset="0"/>
                                    <a:ea typeface="Cambria Math" panose="02040503050406030204" pitchFamily="18" charset="0"/>
                                  </a:rPr>
                                </m:ctrlPr>
                              </m:dPr>
                              <m:e>
                                <m:sSub>
                                  <m:sSubPr>
                                    <m:ctrlPr>
                                      <a:rPr lang="fr-CH" sz="2800" b="1" i="1" kern="1200">
                                        <a:solidFill>
                                          <a:srgbClr val="000000"/>
                                        </a:solidFill>
                                        <a:latin typeface="Cambria Math" panose="02040503050406030204" pitchFamily="18" charset="0"/>
                                        <a:ea typeface="Cambria Math" charset="0"/>
                                      </a:rPr>
                                    </m:ctrlPr>
                                  </m:sSubPr>
                                  <m:e>
                                    <m:r>
                                      <a:rPr lang="fr-CH" sz="2800" b="1" i="1" kern="1200" smtClean="0">
                                        <a:solidFill>
                                          <a:srgbClr val="000000"/>
                                        </a:solidFill>
                                        <a:latin typeface="Cambria Math" panose="02040503050406030204" pitchFamily="18" charset="0"/>
                                        <a:ea typeface="Cambria Math" charset="0"/>
                                      </a:rPr>
                                      <m:t>𝒄</m:t>
                                    </m:r>
                                  </m:e>
                                  <m:sub>
                                    <m:r>
                                      <a:rPr lang="fr-CH" sz="2800" i="1" kern="1200">
                                        <a:solidFill>
                                          <a:srgbClr val="000000"/>
                                        </a:solidFill>
                                        <a:latin typeface="Cambria Math" panose="02040503050406030204" pitchFamily="18" charset="0"/>
                                        <a:ea typeface="Cambria Math" charset="0"/>
                                      </a:rPr>
                                      <m:t>𝑡</m:t>
                                    </m:r>
                                  </m:sub>
                                </m:sSub>
                                <m:r>
                                  <a:rPr lang="fr-CH" sz="2800" i="1" kern="1200">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800" b="1" i="1" kern="1200">
                                        <a:solidFill>
                                          <a:srgbClr val="000000"/>
                                        </a:solidFill>
                                        <a:latin typeface="Cambria Math" panose="02040503050406030204" pitchFamily="18" charset="0"/>
                                        <a:ea typeface="Cambria Math" charset="0"/>
                                      </a:rPr>
                                    </m:ctrlPr>
                                  </m:sSubPr>
                                  <m:e>
                                    <m:r>
                                      <a:rPr lang="fr-CH" sz="2800" b="1" i="1" kern="1200">
                                        <a:solidFill>
                                          <a:srgbClr val="000000"/>
                                        </a:solidFill>
                                        <a:latin typeface="Cambria Math" panose="02040503050406030204" pitchFamily="18" charset="0"/>
                                        <a:ea typeface="Cambria Math" charset="0"/>
                                        <a:cs typeface="Cambria Math" charset="0"/>
                                      </a:rPr>
                                      <m:t>𝒘</m:t>
                                    </m:r>
                                  </m:e>
                                  <m:sub>
                                    <m:r>
                                      <a:rPr lang="fr-CH" sz="2800" i="1" kern="1200">
                                        <a:solidFill>
                                          <a:srgbClr val="000000"/>
                                        </a:solidFill>
                                        <a:latin typeface="Cambria Math" panose="02040503050406030204" pitchFamily="18" charset="0"/>
                                        <a:ea typeface="Cambria Math" charset="0"/>
                                      </a:rPr>
                                      <m:t>𝑡</m:t>
                                    </m:r>
                                  </m:sub>
                                </m:sSub>
                              </m:e>
                            </m:d>
                          </m:e>
                        </m:d>
                      </m:e>
                    </m:func>
                    <m:r>
                      <a:rPr lang="fr-CH" sz="2800" i="1" kern="1200">
                        <a:solidFill>
                          <a:srgbClr val="000000"/>
                        </a:solidFill>
                        <a:latin typeface="Cambria Math" panose="02040503050406030204" pitchFamily="18" charset="0"/>
                        <a:ea typeface="Cambria Math" panose="02040503050406030204" pitchFamily="18" charset="0"/>
                      </a:rPr>
                      <m:t>−</m:t>
                    </m:r>
                    <m:nary>
                      <m:naryPr>
                        <m:chr m:val="∑"/>
                        <m:ctrlPr>
                          <a:rPr lang="fr-CH" sz="2800" i="1" kern="1200">
                            <a:solidFill>
                              <a:srgbClr val="000000"/>
                            </a:solidFill>
                            <a:latin typeface="Cambria Math" panose="02040503050406030204" pitchFamily="18" charset="0"/>
                            <a:ea typeface="Cambria Math" panose="02040503050406030204" pitchFamily="18" charset="0"/>
                          </a:rPr>
                        </m:ctrlPr>
                      </m:naryPr>
                      <m:sub>
                        <m:r>
                          <m:rPr>
                            <m:brk m:alnAt="23"/>
                          </m:rPr>
                          <a:rPr lang="fr-CH" sz="2800" i="1" kern="1200">
                            <a:solidFill>
                              <a:srgbClr val="000000"/>
                            </a:solidFill>
                            <a:latin typeface="Cambria Math" panose="02040503050406030204" pitchFamily="18" charset="0"/>
                            <a:ea typeface="Cambria Math" panose="02040503050406030204" pitchFamily="18" charset="0"/>
                          </a:rPr>
                          <m:t>𝑘</m:t>
                        </m:r>
                        <m:r>
                          <a:rPr lang="fr-CH" sz="2800" i="1" kern="1200">
                            <a:solidFill>
                              <a:srgbClr val="000000"/>
                            </a:solidFill>
                            <a:latin typeface="Cambria Math" panose="02040503050406030204" pitchFamily="18" charset="0"/>
                            <a:ea typeface="Cambria Math" panose="02040503050406030204" pitchFamily="18" charset="0"/>
                          </a:rPr>
                          <m:t>=1</m:t>
                        </m:r>
                      </m:sub>
                      <m:sup>
                        <m:r>
                          <a:rPr lang="fr-CH" sz="2800" i="1" kern="1200">
                            <a:solidFill>
                              <a:srgbClr val="000000"/>
                            </a:solidFill>
                            <a:latin typeface="Cambria Math" panose="02040503050406030204" pitchFamily="18" charset="0"/>
                            <a:ea typeface="Cambria Math" panose="02040503050406030204" pitchFamily="18" charset="0"/>
                          </a:rPr>
                          <m:t>𝐾</m:t>
                        </m:r>
                      </m:sup>
                      <m:e>
                        <m:r>
                          <m:rPr>
                            <m:sty m:val="p"/>
                          </m:rPr>
                          <a:rPr lang="fr-CH" sz="2800" kern="1200">
                            <a:solidFill>
                              <a:srgbClr val="000000"/>
                            </a:solidFill>
                            <a:latin typeface="Cambria Math" panose="02040503050406030204" pitchFamily="18" charset="0"/>
                            <a:ea typeface="Cambria Math" panose="02040503050406030204" pitchFamily="18" charset="0"/>
                          </a:rPr>
                          <m:t>log</m:t>
                        </m:r>
                        <m:r>
                          <a:rPr lang="fr-CH" sz="2800" i="1" kern="1200">
                            <a:solidFill>
                              <a:srgbClr val="000000"/>
                            </a:solidFill>
                            <a:latin typeface="Cambria Math" panose="02040503050406030204" pitchFamily="18" charset="0"/>
                            <a:ea typeface="Cambria Math" panose="02040503050406030204" pitchFamily="18" charset="0"/>
                          </a:rPr>
                          <m:t>⁡(</m:t>
                        </m:r>
                      </m:e>
                    </m:nary>
                  </m:oMath>
                </a14:m>
                <a:r>
                  <a:rPr lang="fr-CH" sz="2800" kern="1200" dirty="0">
                    <a:solidFill>
                      <a:srgbClr val="000000"/>
                    </a:solidFill>
                    <a:ea typeface="Cambria Math" panose="02040503050406030204" pitchFamily="18" charset="0"/>
                  </a:rPr>
                  <a:t> </a:t>
                </a:r>
                <a14:m>
                  <m:oMath xmlns:m="http://schemas.openxmlformats.org/officeDocument/2006/math">
                    <m:r>
                      <a:rPr lang="fr-CH" sz="2800" i="1" kern="1200">
                        <a:solidFill>
                          <a:srgbClr val="000000"/>
                        </a:solidFill>
                        <a:latin typeface="Cambria Math" panose="02040503050406030204" pitchFamily="18" charset="0"/>
                        <a:ea typeface="Cambria Math" panose="02040503050406030204" pitchFamily="18" charset="0"/>
                      </a:rPr>
                      <m:t>𝜎</m:t>
                    </m:r>
                    <m:d>
                      <m:dPr>
                        <m:ctrlPr>
                          <a:rPr lang="fr-CH" sz="2800" i="1" kern="1200">
                            <a:solidFill>
                              <a:srgbClr val="000000"/>
                            </a:solidFill>
                            <a:latin typeface="Cambria Math" panose="02040503050406030204" pitchFamily="18" charset="0"/>
                            <a:ea typeface="Cambria Math" panose="02040503050406030204" pitchFamily="18" charset="0"/>
                          </a:rPr>
                        </m:ctrlPr>
                      </m:dPr>
                      <m:e>
                        <m:r>
                          <a:rPr lang="fr-CH" sz="2800" i="1" kern="1200">
                            <a:solidFill>
                              <a:srgbClr val="000000"/>
                            </a:solidFill>
                            <a:latin typeface="Cambria Math" panose="02040503050406030204" pitchFamily="18" charset="0"/>
                            <a:ea typeface="Cambria Math" panose="02040503050406030204" pitchFamily="18" charset="0"/>
                          </a:rPr>
                          <m:t>−</m:t>
                        </m:r>
                        <m:sSub>
                          <m:sSubPr>
                            <m:ctrlPr>
                              <a:rPr lang="fr-CH" sz="2800" b="1" i="1" kern="1200">
                                <a:solidFill>
                                  <a:srgbClr val="000000"/>
                                </a:solidFill>
                                <a:latin typeface="Cambria Math" panose="02040503050406030204" pitchFamily="18" charset="0"/>
                                <a:ea typeface="Cambria Math" charset="0"/>
                              </a:rPr>
                            </m:ctrlPr>
                          </m:sSubPr>
                          <m:e>
                            <m:r>
                              <a:rPr lang="fr-CH" sz="2800" b="1" i="1" kern="1200">
                                <a:solidFill>
                                  <a:srgbClr val="000000"/>
                                </a:solidFill>
                                <a:latin typeface="Cambria Math" panose="02040503050406030204" pitchFamily="18" charset="0"/>
                                <a:ea typeface="Cambria Math" charset="0"/>
                              </a:rPr>
                              <m:t>𝒄</m:t>
                            </m:r>
                          </m:e>
                          <m:sub>
                            <m:r>
                              <a:rPr lang="fr-CH" sz="2800" i="1" kern="1200">
                                <a:solidFill>
                                  <a:srgbClr val="000000"/>
                                </a:solidFill>
                                <a:latin typeface="Cambria Math" panose="02040503050406030204" pitchFamily="18" charset="0"/>
                                <a:ea typeface="Cambria Math" charset="0"/>
                                <a:cs typeface="Cambria Math" charset="0"/>
                              </a:rPr>
                              <m:t>𝑘</m:t>
                            </m:r>
                          </m:sub>
                        </m:sSub>
                        <m:r>
                          <a:rPr lang="fr-CH" sz="2800" i="1" kern="1200">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800" b="1" i="1" kern="1200">
                                <a:solidFill>
                                  <a:srgbClr val="000000"/>
                                </a:solidFill>
                                <a:latin typeface="Cambria Math" panose="02040503050406030204" pitchFamily="18" charset="0"/>
                                <a:ea typeface="Cambria Math" charset="0"/>
                              </a:rPr>
                            </m:ctrlPr>
                          </m:sSubPr>
                          <m:e>
                            <m:r>
                              <a:rPr lang="fr-CH" sz="2800" b="1" i="1" kern="1200">
                                <a:solidFill>
                                  <a:srgbClr val="000000"/>
                                </a:solidFill>
                                <a:latin typeface="Cambria Math" panose="02040503050406030204" pitchFamily="18" charset="0"/>
                                <a:ea typeface="Cambria Math" charset="0"/>
                                <a:cs typeface="Cambria Math" charset="0"/>
                              </a:rPr>
                              <m:t>𝒘</m:t>
                            </m:r>
                          </m:e>
                          <m:sub>
                            <m:r>
                              <a:rPr lang="fr-CH" sz="2800" i="1" kern="1200">
                                <a:solidFill>
                                  <a:srgbClr val="000000"/>
                                </a:solidFill>
                                <a:latin typeface="Cambria Math" panose="02040503050406030204" pitchFamily="18" charset="0"/>
                                <a:ea typeface="Cambria Math" charset="0"/>
                              </a:rPr>
                              <m:t>𝑡</m:t>
                            </m:r>
                          </m:sub>
                        </m:sSub>
                      </m:e>
                    </m:d>
                  </m:oMath>
                </a14:m>
                <a:r>
                  <a:rPr lang="en-US" kern="1200" dirty="0">
                    <a:solidFill>
                      <a:srgbClr val="000000"/>
                    </a:solidFill>
                  </a:rPr>
                  <a:t>)</a:t>
                </a:r>
              </a:p>
              <a:p>
                <a:br>
                  <a:rPr lang="en-US" sz="2800" dirty="0"/>
                </a:br>
                <a:r>
                  <a:rPr lang="en-US" sz="2800" dirty="0"/>
                  <a:t>with </a:t>
                </a:r>
                <a14:m>
                  <m:oMath xmlns:m="http://schemas.openxmlformats.org/officeDocument/2006/math">
                    <m:r>
                      <a:rPr lang="fr-CH" sz="2800" i="1" kern="1200">
                        <a:solidFill>
                          <a:srgbClr val="000000"/>
                        </a:solidFill>
                        <a:latin typeface="Cambria Math" panose="02040503050406030204" pitchFamily="18" charset="0"/>
                        <a:ea typeface="Cambria Math" panose="02040503050406030204" pitchFamily="18" charset="0"/>
                      </a:rPr>
                      <m:t>𝜃</m:t>
                    </m:r>
                    <m:r>
                      <a:rPr lang="fr-CH" sz="2800" b="0" i="1" kern="1200" smtClean="0">
                        <a:solidFill>
                          <a:srgbClr val="000000"/>
                        </a:solidFill>
                        <a:latin typeface="Cambria Math" panose="02040503050406030204" pitchFamily="18" charset="0"/>
                        <a:ea typeface="Cambria Math" panose="02040503050406030204" pitchFamily="18" charset="0"/>
                      </a:rPr>
                      <m:t>=</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b="0" i="1" kern="1200" dirty="0" smtClean="0">
                            <a:solidFill>
                              <a:srgbClr val="000000"/>
                            </a:solidFill>
                            <a:latin typeface="Cambria Math" panose="02040503050406030204" pitchFamily="18" charset="0"/>
                            <a:cs typeface="Calibri" charset="0"/>
                          </a:rPr>
                          <m:t>1</m:t>
                        </m:r>
                      </m:sub>
                    </m:sSub>
                    <m:r>
                      <a:rPr lang="fr-CH" sz="2800" b="0" i="1" kern="1200" dirty="0" smtClean="0">
                        <a:solidFill>
                          <a:srgbClr val="000000"/>
                        </a:solidFill>
                        <a:latin typeface="Cambria Math" panose="02040503050406030204" pitchFamily="18" charset="0"/>
                        <a:cs typeface="Calibri" charset="0"/>
                      </a:rPr>
                      <m:t>,…,</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b="0" i="1" kern="1200" dirty="0" smtClean="0">
                            <a:solidFill>
                              <a:srgbClr val="000000"/>
                            </a:solidFill>
                            <a:latin typeface="Cambria Math" panose="02040503050406030204" pitchFamily="18" charset="0"/>
                            <a:cs typeface="Calibri" charset="0"/>
                          </a:rPr>
                          <m:t>𝑚</m:t>
                        </m:r>
                      </m:sub>
                    </m:sSub>
                    <m:r>
                      <a:rPr lang="fr-CH" sz="2800" b="0" i="1" kern="1200" dirty="0" smtClean="0">
                        <a:solidFill>
                          <a:srgbClr val="000000"/>
                        </a:solidFill>
                        <a:latin typeface="Cambria Math" panose="02040503050406030204" pitchFamily="18" charset="0"/>
                        <a:cs typeface="Calibri" charset="0"/>
                      </a:rPr>
                      <m:t>,</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smtClean="0">
                            <a:solidFill>
                              <a:srgbClr val="000000"/>
                            </a:solidFill>
                            <a:latin typeface="Cambria Math" panose="02040503050406030204" pitchFamily="18" charset="0"/>
                            <a:cs typeface="Calibri" charset="0"/>
                          </a:rPr>
                          <m:t>𝒄</m:t>
                        </m:r>
                      </m:e>
                      <m:sub>
                        <m:r>
                          <a:rPr lang="fr-CH" sz="2800" b="0" i="1" kern="1200" dirty="0" smtClean="0">
                            <a:solidFill>
                              <a:srgbClr val="000000"/>
                            </a:solidFill>
                            <a:latin typeface="Cambria Math" panose="02040503050406030204" pitchFamily="18" charset="0"/>
                            <a:cs typeface="Calibri" charset="0"/>
                          </a:rPr>
                          <m:t>1</m:t>
                        </m:r>
                      </m:sub>
                    </m:sSub>
                    <m:r>
                      <a:rPr lang="fr-CH" sz="2800" b="0" i="1" kern="1200" dirty="0" smtClean="0">
                        <a:solidFill>
                          <a:srgbClr val="000000"/>
                        </a:solidFill>
                        <a:latin typeface="Cambria Math" panose="02040503050406030204" pitchFamily="18" charset="0"/>
                        <a:cs typeface="Calibri" charset="0"/>
                      </a:rPr>
                      <m:t>,…,</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smtClean="0">
                            <a:solidFill>
                              <a:srgbClr val="000000"/>
                            </a:solidFill>
                            <a:latin typeface="Cambria Math" panose="02040503050406030204" pitchFamily="18" charset="0"/>
                            <a:cs typeface="Calibri" charset="0"/>
                          </a:rPr>
                          <m:t>𝒄</m:t>
                        </m:r>
                      </m:e>
                      <m:sub>
                        <m:r>
                          <a:rPr lang="fr-CH" sz="2800" b="0" i="1" kern="1200" dirty="0" smtClean="0">
                            <a:solidFill>
                              <a:srgbClr val="000000"/>
                            </a:solidFill>
                            <a:latin typeface="Cambria Math" panose="02040503050406030204" pitchFamily="18" charset="0"/>
                            <a:cs typeface="Calibri" charset="0"/>
                          </a:rPr>
                          <m:t>𝑚</m:t>
                        </m:r>
                      </m:sub>
                    </m:sSub>
                  </m:oMath>
                </a14:m>
                <a:br>
                  <a:rPr lang="fr-CH" sz="2800" dirty="0"/>
                </a:br>
                <a:endParaRPr lang="en-US" sz="2800" dirty="0"/>
              </a:p>
              <a:p>
                <a:r>
                  <a:rPr lang="en-US" sz="2800" dirty="0"/>
                  <a:t>therefore </a:t>
                </a:r>
              </a:p>
              <a:p>
                <a:pPr/>
                <a14:m>
                  <m:oMathPara xmlns:m="http://schemas.openxmlformats.org/officeDocument/2006/math">
                    <m:oMathParaPr>
                      <m:jc m:val="centerGroup"/>
                    </m:oMathParaPr>
                    <m:oMath xmlns:m="http://schemas.openxmlformats.org/officeDocument/2006/math">
                      <m:sSub>
                        <m:sSubPr>
                          <m:ctrlPr>
                            <a:rPr lang="fr-CH" sz="2800" i="1" dirty="0">
                              <a:latin typeface="Cambria Math" panose="02040503050406030204" pitchFamily="18" charset="0"/>
                              <a:ea typeface="Cambria Math" panose="02040503050406030204" pitchFamily="18" charset="0"/>
                            </a:rPr>
                          </m:ctrlPr>
                        </m:sSubPr>
                        <m:e>
                          <m:r>
                            <m:rPr>
                              <m:sty m:val="p"/>
                            </m:rPr>
                            <a:rPr lang="fr-CH" sz="2800" i="1" dirty="0" err="1">
                              <a:latin typeface="Cambria Math" panose="02040503050406030204" pitchFamily="18" charset="0"/>
                              <a:ea typeface="Cambria Math" panose="02040503050406030204" pitchFamily="18" charset="0"/>
                            </a:rPr>
                            <m:t>∇</m:t>
                          </m:r>
                        </m:e>
                        <m:sub>
                          <m:r>
                            <a:rPr lang="en-US" sz="2800" i="1" dirty="0" err="1">
                              <a:latin typeface="Cambria Math" panose="02040503050406030204" pitchFamily="18" charset="0"/>
                              <a:ea typeface="Cambria Math" panose="02040503050406030204" pitchFamily="18" charset="0"/>
                            </a:rPr>
                            <m:t>𝜃</m:t>
                          </m:r>
                        </m:sub>
                      </m:sSub>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d>
                        <m:dPr>
                          <m:ctrlPr>
                            <a:rPr lang="fr-CH" sz="2800" i="1" dirty="0" err="1">
                              <a:latin typeface="Cambria Math" panose="02040503050406030204" pitchFamily="18" charset="0"/>
                              <a:ea typeface="Cambria Math" panose="02040503050406030204" pitchFamily="18" charset="0"/>
                            </a:rPr>
                          </m:ctrlPr>
                        </m:dPr>
                        <m:e>
                          <m:r>
                            <a:rPr lang="fr-CH" sz="2800" i="1" kern="1200">
                              <a:solidFill>
                                <a:srgbClr val="000000"/>
                              </a:solidFill>
                              <a:latin typeface="Cambria Math" panose="02040503050406030204" pitchFamily="18" charset="0"/>
                              <a:ea typeface="Cambria Math" panose="02040503050406030204" pitchFamily="18" charset="0"/>
                            </a:rPr>
                            <m:t>𝜃</m:t>
                          </m:r>
                        </m:e>
                      </m:d>
                      <m:r>
                        <a:rPr lang="fr-CH" sz="2800" b="0" i="1" kern="1200" smtClean="0">
                          <a:solidFill>
                            <a:srgbClr val="000000"/>
                          </a:solidFill>
                          <a:latin typeface="Cambria Math" panose="02040503050406030204" pitchFamily="18" charset="0"/>
                          <a:ea typeface="Cambria Math" panose="02040503050406030204" pitchFamily="18" charset="0"/>
                        </a:rPr>
                        <m:t>=</m:t>
                      </m:r>
                      <m:d>
                        <m:dPr>
                          <m:ctrlPr>
                            <a:rPr lang="fr-CH" sz="2800" b="0" i="1" kern="1200" dirty="0" smtClean="0">
                              <a:solidFill>
                                <a:srgbClr val="000000"/>
                              </a:solidFill>
                              <a:latin typeface="Cambria Math" panose="02040503050406030204" pitchFamily="18" charset="0"/>
                              <a:ea typeface="Cambria Math" panose="02040503050406030204" pitchFamily="18" charset="0"/>
                            </a:rPr>
                          </m:ctrlPr>
                        </m:dPr>
                        <m:e>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smtClean="0">
                                      <a:latin typeface="Cambria Math" panose="02040503050406030204" pitchFamily="18" charset="0"/>
                                      <a:ea typeface="Cambria Math" panose="02040503050406030204" pitchFamily="18" charset="0"/>
                                    </a:rPr>
                                    <m:t>1</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b="0" i="1" dirty="0" smtClean="0">
                              <a:latin typeface="Cambria Math" panose="02040503050406030204" pitchFamily="18" charset="0"/>
                              <a:ea typeface="Cambria Math" panose="02040503050406030204" pitchFamily="18" charset="0"/>
                            </a:rPr>
                            <m:t>,…</m:t>
                          </m:r>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smtClean="0">
                                      <a:latin typeface="Cambria Math" panose="02040503050406030204" pitchFamily="18" charset="0"/>
                                      <a:ea typeface="Cambria Math" panose="02040503050406030204" pitchFamily="18" charset="0"/>
                                    </a:rPr>
                                    <m:t>𝑚</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b="0" i="1" dirty="0" smtClean="0">
                              <a:latin typeface="Cambria Math" panose="02040503050406030204" pitchFamily="18" charset="0"/>
                              <a:ea typeface="Cambria Math" panose="02040503050406030204" pitchFamily="18" charset="0"/>
                            </a:rPr>
                            <m:t>,</m:t>
                          </m:r>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smtClean="0">
                                      <a:latin typeface="Cambria Math" panose="02040503050406030204" pitchFamily="18" charset="0"/>
                                      <a:ea typeface="Cambria Math" panose="02040503050406030204" pitchFamily="18" charset="0"/>
                                    </a:rPr>
                                    <m:t>𝒄</m:t>
                                  </m:r>
                                </m:e>
                                <m:sub>
                                  <m:r>
                                    <a:rPr lang="fr-CH" sz="2800" i="1" dirty="0">
                                      <a:latin typeface="Cambria Math" panose="02040503050406030204" pitchFamily="18" charset="0"/>
                                      <a:ea typeface="Cambria Math" panose="02040503050406030204" pitchFamily="18" charset="0"/>
                                    </a:rPr>
                                    <m:t>1</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i="1" dirty="0">
                              <a:latin typeface="Cambria Math" panose="02040503050406030204" pitchFamily="18" charset="0"/>
                              <a:ea typeface="Cambria Math" panose="02040503050406030204" pitchFamily="18" charset="0"/>
                            </a:rPr>
                            <m:t>,…</m:t>
                          </m:r>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smtClean="0">
                                      <a:latin typeface="Cambria Math" panose="02040503050406030204" pitchFamily="18" charset="0"/>
                                      <a:ea typeface="Cambria Math" panose="02040503050406030204" pitchFamily="18" charset="0"/>
                                    </a:rPr>
                                    <m:t>𝒄</m:t>
                                  </m:r>
                                </m:e>
                                <m:sub>
                                  <m:r>
                                    <a:rPr lang="fr-CH" sz="2800" i="1" dirty="0">
                                      <a:latin typeface="Cambria Math" panose="02040503050406030204" pitchFamily="18" charset="0"/>
                                      <a:ea typeface="Cambria Math" panose="02040503050406030204" pitchFamily="18" charset="0"/>
                                    </a:rPr>
                                    <m:t>𝑚</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e>
                      </m:d>
                    </m:oMath>
                  </m:oMathPara>
                </a14:m>
                <a:endParaRPr lang="fr-CH" sz="2800" b="0" dirty="0">
                  <a:ea typeface="Cambria Math" panose="02040503050406030204" pitchFamily="18" charset="0"/>
                </a:endParaRPr>
              </a:p>
              <a:p>
                <a:endParaRPr lang="fr-CH" sz="2800" dirty="0">
                  <a:ea typeface="Cambria Math" panose="02040503050406030204" pitchFamily="18" charset="0"/>
                </a:endParaRPr>
              </a:p>
              <a:p>
                <a:r>
                  <a:rPr lang="fr-CH" sz="2800" dirty="0" err="1">
                    <a:ea typeface="Cambria Math" panose="02040503050406030204" pitchFamily="18" charset="0"/>
                  </a:rPr>
                  <a:t>Then</a:t>
                </a:r>
                <a:r>
                  <a:rPr lang="fr-CH" sz="2800" dirty="0">
                    <a:ea typeface="Cambria Math" panose="02040503050406030204" pitchFamily="18" charset="0"/>
                  </a:rPr>
                  <a:t> </a:t>
                </a:r>
                <a14:m>
                  <m:oMath xmlns:m="http://schemas.openxmlformats.org/officeDocument/2006/math">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smtClean="0">
                                <a:latin typeface="Cambria Math" panose="02040503050406030204" pitchFamily="18" charset="0"/>
                                <a:ea typeface="Cambria Math" panose="02040503050406030204" pitchFamily="18" charset="0"/>
                              </a:rPr>
                              <m:t>𝑖</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b="0" i="1" dirty="0" smtClean="0">
                        <a:latin typeface="Cambria Math" panose="02040503050406030204" pitchFamily="18" charset="0"/>
                        <a:ea typeface="Cambria Math" panose="02040503050406030204" pitchFamily="18" charset="0"/>
                      </a:rPr>
                      <m:t>=0</m:t>
                    </m:r>
                  </m:oMath>
                </a14:m>
                <a:r>
                  <a:rPr lang="fr-CH" sz="2800" b="0" dirty="0">
                    <a:ea typeface="Cambria Math" panose="02040503050406030204" pitchFamily="18" charset="0"/>
                  </a:rPr>
                  <a:t> and </a:t>
                </a:r>
                <a14:m>
                  <m:oMath xmlns:m="http://schemas.openxmlformats.org/officeDocument/2006/math">
                    <m:f>
                      <m:fPr>
                        <m:ctrlPr>
                          <a:rPr lang="fr-CH" sz="2800" i="1" dirty="0">
                            <a:latin typeface="Cambria Math" panose="02040503050406030204" pitchFamily="18" charset="0"/>
                            <a:ea typeface="Cambria Math" panose="02040503050406030204" pitchFamily="18" charset="0"/>
                          </a:rPr>
                        </m:ctrlPr>
                      </m:fPr>
                      <m:num>
                        <m:r>
                          <a:rPr lang="fr-CH" sz="2800" i="1" dirty="0">
                            <a:latin typeface="Cambria Math" panose="02040503050406030204" pitchFamily="18" charset="0"/>
                            <a:ea typeface="Cambria Math" panose="02040503050406030204" pitchFamily="18" charset="0"/>
                          </a:rPr>
                          <m:t>𝜕</m:t>
                        </m:r>
                      </m:num>
                      <m:den>
                        <m:r>
                          <a:rPr lang="fr-CH" sz="2800" i="1" dirty="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𝒄</m:t>
                            </m:r>
                          </m:e>
                          <m:sub>
                            <m:r>
                              <a:rPr lang="fr-CH" sz="2800" i="1" dirty="0">
                                <a:latin typeface="Cambria Math" panose="02040503050406030204" pitchFamily="18" charset="0"/>
                                <a:ea typeface="Cambria Math" panose="02040503050406030204" pitchFamily="18" charset="0"/>
                              </a:rPr>
                              <m:t>𝑖</m:t>
                            </m:r>
                          </m:sub>
                        </m:sSub>
                      </m:den>
                    </m:f>
                    <m:r>
                      <m:rPr>
                        <m:nor/>
                      </m:rPr>
                      <a:rPr lang="fr-CH" sz="2800" dirty="0" err="1">
                        <a:ea typeface="Cambria Math" panose="02040503050406030204" pitchFamily="18" charset="0"/>
                      </a:rPr>
                      <m:t> </m:t>
                    </m:r>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b="0" i="1" dirty="0" smtClean="0">
                        <a:latin typeface="Cambria Math" panose="02040503050406030204" pitchFamily="18" charset="0"/>
                        <a:ea typeface="Cambria Math" panose="02040503050406030204" pitchFamily="18" charset="0"/>
                      </a:rPr>
                      <m:t>=0</m:t>
                    </m:r>
                  </m:oMath>
                </a14:m>
                <a:r>
                  <a:rPr lang="fr-CH" sz="2800" b="0" dirty="0">
                    <a:ea typeface="Cambria Math" panose="02040503050406030204" pitchFamily="18" charset="0"/>
                  </a:rPr>
                  <a:t>, if </a:t>
                </a:r>
                <a14:m>
                  <m:oMath xmlns:m="http://schemas.openxmlformats.org/officeDocument/2006/math">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i="1" dirty="0">
                            <a:latin typeface="Cambria Math" panose="02040503050406030204" pitchFamily="18" charset="0"/>
                            <a:ea typeface="Cambria Math" panose="02040503050406030204" pitchFamily="18" charset="0"/>
                          </a:rPr>
                          <m:t>𝑖</m:t>
                        </m:r>
                      </m:sub>
                    </m:sSub>
                    <m:r>
                      <a:rPr lang="fr-CH" sz="2800" b="0" i="1" smtClean="0">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smtClean="0">
                            <a:latin typeface="Cambria Math" panose="02040503050406030204" pitchFamily="18" charset="0"/>
                            <a:ea typeface="Cambria Math" panose="02040503050406030204" pitchFamily="18" charset="0"/>
                          </a:rPr>
                          <m:t>𝑡</m:t>
                        </m:r>
                      </m:sub>
                    </m:sSub>
                  </m:oMath>
                </a14:m>
                <a:r>
                  <a:rPr lang="fr-CH" sz="2800" b="0" dirty="0">
                    <a:ea typeface="Cambria Math" panose="02040503050406030204" pitchFamily="18" charset="0"/>
                  </a:rPr>
                  <a:t> and </a:t>
                </a:r>
                <a14:m>
                  <m:oMath xmlns:m="http://schemas.openxmlformats.org/officeDocument/2006/math">
                    <m:sSub>
                      <m:sSubPr>
                        <m:ctrlPr>
                          <a:rPr lang="fr-CH" sz="2800" i="1" dirty="0">
                            <a:latin typeface="Cambria Math" panose="02040503050406030204" pitchFamily="18" charset="0"/>
                            <a:ea typeface="Cambria Math" panose="02040503050406030204" pitchFamily="18" charset="0"/>
                          </a:rPr>
                        </m:ctrlPr>
                      </m:sSubPr>
                      <m:e>
                        <m:r>
                          <a:rPr lang="fr-CH" sz="2800" b="1" i="1" dirty="0" smtClean="0">
                            <a:latin typeface="Cambria Math" panose="02040503050406030204" pitchFamily="18" charset="0"/>
                            <a:ea typeface="Cambria Math" panose="02040503050406030204" pitchFamily="18" charset="0"/>
                          </a:rPr>
                          <m:t>𝒄</m:t>
                        </m:r>
                      </m:e>
                      <m:sub>
                        <m:r>
                          <a:rPr lang="fr-CH" sz="2800" i="1" dirty="0">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sSub>
                      <m:sSubPr>
                        <m:ctrlPr>
                          <a:rPr lang="fr-CH" sz="2800" i="1" dirty="0">
                            <a:latin typeface="Cambria Math" panose="02040503050406030204" pitchFamily="18" charset="0"/>
                            <a:ea typeface="Cambria Math" panose="02040503050406030204" pitchFamily="18" charset="0"/>
                          </a:rPr>
                        </m:ctrlPr>
                      </m:sSubPr>
                      <m:e>
                        <m:r>
                          <a:rPr lang="fr-CH" sz="2800" b="1" i="1" dirty="0" smtClean="0">
                            <a:latin typeface="Cambria Math" panose="02040503050406030204" pitchFamily="18" charset="0"/>
                            <a:ea typeface="Cambria Math" panose="02040503050406030204" pitchFamily="18" charset="0"/>
                          </a:rPr>
                          <m:t>𝒄</m:t>
                        </m:r>
                      </m:e>
                      <m:sub>
                        <m:r>
                          <a:rPr lang="fr-CH" sz="2800" i="1" dirty="0">
                            <a:latin typeface="Cambria Math" panose="02040503050406030204" pitchFamily="18" charset="0"/>
                            <a:ea typeface="Cambria Math" panose="02040503050406030204" pitchFamily="18" charset="0"/>
                          </a:rPr>
                          <m:t>𝑡</m:t>
                        </m:r>
                      </m:sub>
                    </m:sSub>
                  </m:oMath>
                </a14:m>
                <a:br>
                  <a:rPr lang="fr-CH" sz="2800" b="0" dirty="0">
                    <a:ea typeface="Cambria Math" panose="02040503050406030204" pitchFamily="18" charset="0"/>
                  </a:rPr>
                </a:br>
                <a:endParaRPr lang="fr-CH" sz="28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0EDCE70-2FE5-E447-96AB-C172DB45E2F0}"/>
                  </a:ext>
                </a:extLst>
              </p:cNvPr>
              <p:cNvSpPr>
                <a:spLocks noGrp="1" noRot="1" noChangeAspect="1" noMove="1" noResize="1" noEditPoints="1" noAdjustHandles="1" noChangeArrowheads="1" noChangeShapeType="1" noTextEdit="1"/>
              </p:cNvSpPr>
              <p:nvPr>
                <p:ph idx="1"/>
              </p:nvPr>
            </p:nvSpPr>
            <p:spPr>
              <a:blipFill>
                <a:blip r:embed="rId3"/>
                <a:stretch>
                  <a:fillRect l="-1374" t="-1259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DA6E0AB-E4E5-8743-914D-572CF1A24FC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25034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BA4C-5EBC-8847-A774-6F78599FD6BD}"/>
              </a:ext>
            </a:extLst>
          </p:cNvPr>
          <p:cNvSpPr>
            <a:spLocks noGrp="1"/>
          </p:cNvSpPr>
          <p:nvPr>
            <p:ph type="title"/>
          </p:nvPr>
        </p:nvSpPr>
        <p:spPr/>
        <p:txBody>
          <a:bodyPr/>
          <a:lstStyle/>
          <a:p>
            <a:r>
              <a:rPr lang="en-US" dirty="0"/>
              <a:t>Updating 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14411-600A-EE43-BFCD-990EEA38F17E}"/>
                  </a:ext>
                </a:extLst>
              </p:cNvPr>
              <p:cNvSpPr>
                <a:spLocks noGrp="1"/>
              </p:cNvSpPr>
              <p:nvPr>
                <p:ph idx="1"/>
              </p:nvPr>
            </p:nvSpPr>
            <p:spPr/>
            <p:txBody>
              <a:bodyPr/>
              <a:lstStyle/>
              <a:p>
                <a:r>
                  <a:rPr lang="en-US" sz="2800" dirty="0"/>
                  <a:t>For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oMath>
                </a14:m>
                <a:r>
                  <a:rPr lang="en-US" sz="2800" dirty="0"/>
                  <a:t> updates only affect rows in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and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that correspond to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ea typeface="Cambria Math" charset="0"/>
                          </a:rPr>
                          <m:t>𝑡</m:t>
                        </m:r>
                      </m:sub>
                    </m:sSub>
                  </m:oMath>
                </a14:m>
                <a:r>
                  <a:rPr lang="en-US" sz="2800" dirty="0"/>
                  <a:t>,</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smtClean="0">
                            <a:latin typeface="Cambria Math" panose="02040503050406030204" pitchFamily="18" charset="0"/>
                            <a:ea typeface="Cambria Math" charset="0"/>
                          </a:rPr>
                          <m:t> </m:t>
                        </m:r>
                        <m:r>
                          <a:rPr lang="fr-CH" sz="2800" b="1" i="1" smtClean="0">
                            <a:latin typeface="Cambria Math" panose="02040503050406030204" pitchFamily="18" charset="0"/>
                            <a:ea typeface="Cambria Math" charset="0"/>
                          </a:rPr>
                          <m:t>𝒄</m:t>
                        </m:r>
                      </m:e>
                      <m:sub>
                        <m:r>
                          <a:rPr lang="fr-CH" sz="2800" i="1">
                            <a:latin typeface="Cambria Math" panose="02040503050406030204" pitchFamily="18" charset="0"/>
                            <a:ea typeface="Cambria Math" charset="0"/>
                          </a:rPr>
                          <m:t>𝑡</m:t>
                        </m:r>
                      </m:sub>
                    </m:sSub>
                  </m:oMath>
                </a14:m>
                <a:r>
                  <a:rPr lang="en-US" sz="2800" dirty="0"/>
                  <a:t>and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t>
                </a:r>
              </a:p>
              <a:p>
                <a:r>
                  <a:rPr lang="en-US" sz="2800" dirty="0"/>
                  <a:t>And the updates are according to the corresponding partial derivative</a:t>
                </a:r>
              </a:p>
              <a:p>
                <a:endParaRPr lang="en-US" sz="2800" dirty="0"/>
              </a:p>
              <a:p>
                <a:r>
                  <a:rPr lang="en-US" sz="2800" dirty="0"/>
                  <a:t>e.g.,</a:t>
                </a:r>
              </a:p>
              <a:p>
                <a:pPr algn="ct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𝑛𝑒𝑤</m:t>
                        </m:r>
                      </m:sup>
                    </m:sSubSup>
                    <m:r>
                      <a:rPr lang="fr-CH" sz="2400" i="1" dirty="0">
                        <a:latin typeface="Cambria Math" panose="02040503050406030204" pitchFamily="18" charset="0"/>
                      </a:rPr>
                      <m:t>=</m:t>
                    </m:r>
                  </m:oMath>
                </a14:m>
                <a:r>
                  <a:rPr lang="en-US" sz="2400" dirty="0"/>
                  <a:t> </a:t>
                </a: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a:latin typeface="Cambria Math" panose="02040503050406030204" pitchFamily="18" charset="0"/>
                      </a:rPr>
                      <m:t>−</m:t>
                    </m:r>
                    <m:r>
                      <a:rPr lang="fr-CH" sz="2400" i="1" dirty="0">
                        <a:latin typeface="Cambria Math" panose="02040503050406030204" pitchFamily="18" charset="0"/>
                        <a:ea typeface="Cambria Math" panose="02040503050406030204" pitchFamily="18" charset="0"/>
                      </a:rPr>
                      <m:t>𝛼</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𝑡</m:t>
                            </m:r>
                          </m:sub>
                        </m:sSub>
                      </m:den>
                    </m:f>
                  </m:oMath>
                </a14:m>
                <a:r>
                  <a:rPr lang="fr-CH" sz="2400" dirty="0" err="1">
                    <a:ea typeface="Cambria Math" panose="02040503050406030204" pitchFamily="18" charset="0"/>
                  </a:rPr>
                  <a:t> </a:t>
                </a:r>
                <a14:m>
                  <m:oMath xmlns:m="http://schemas.openxmlformats.org/officeDocument/2006/math">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err="1">
                        <a:latin typeface="Cambria Math" panose="02040503050406030204" pitchFamily="18" charset="0"/>
                        <a:ea typeface="Cambria Math" panose="02040503050406030204" pitchFamily="18" charset="0"/>
                      </a:rPr>
                      <m:t>(</m:t>
                    </m:r>
                    <m:sSubSup>
                      <m:sSubSupPr>
                        <m:ctrlPr>
                          <a:rPr lang="en-US" sz="2400" i="1" dirty="0" smtClean="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smtClean="0">
                            <a:latin typeface="Cambria Math" panose="02040503050406030204" pitchFamily="18" charset="0"/>
                          </a:rPr>
                          <m:t>𝒄</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1</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𝐾</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oMath>
                </a14:m>
                <a:endParaRPr lang="en-US" sz="2400" dirty="0"/>
              </a:p>
              <a:p>
                <a:endParaRPr lang="en-US" sz="2800" dirty="0"/>
              </a:p>
            </p:txBody>
          </p:sp>
        </mc:Choice>
        <mc:Fallback xmlns="">
          <p:sp>
            <p:nvSpPr>
              <p:cNvPr id="3" name="Content Placeholder 2">
                <a:extLst>
                  <a:ext uri="{FF2B5EF4-FFF2-40B4-BE49-F238E27FC236}">
                    <a16:creationId xmlns:a16="http://schemas.microsoft.com/office/drawing/2014/main" id="{08614411-600A-EE43-BFCD-990EEA38F17E}"/>
                  </a:ext>
                </a:extLst>
              </p:cNvPr>
              <p:cNvSpPr>
                <a:spLocks noGrp="1" noRot="1" noChangeAspect="1" noMove="1" noResize="1" noEditPoints="1" noAdjustHandles="1" noChangeArrowheads="1" noChangeShapeType="1" noTextEdit="1"/>
              </p:cNvSpPr>
              <p:nvPr>
                <p:ph idx="1"/>
              </p:nvPr>
            </p:nvSpPr>
            <p:spPr>
              <a:blipFill>
                <a:blip r:embed="rId2"/>
                <a:stretch>
                  <a:fillRect l="-1374" t="-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7BD11A8-6FBE-4249-8F2C-2815A13AA24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76418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a:xfrm>
            <a:off x="152400" y="304800"/>
            <a:ext cx="8812088" cy="914400"/>
          </a:xfrm>
        </p:spPr>
        <p:txBody>
          <a:bodyPr/>
          <a:lstStyle/>
          <a:p>
            <a:r>
              <a:rPr lang="en-US" dirty="0"/>
              <a:t>Computing the Derivative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dirty="0" err="1"/>
                  <a:t>Some</a:t>
                </a:r>
                <a:r>
                  <a:rPr lang="fr-CH" dirty="0"/>
                  <a:t> notation</a:t>
                </a:r>
              </a:p>
              <a:p>
                <a:pPr algn="ctr"/>
                <a14:m>
                  <m:oMath xmlns:m="http://schemas.openxmlformats.org/officeDocument/2006/math">
                    <m:r>
                      <a:rPr lang="fr-CH" sz="2800" b="0" i="1">
                        <a:latin typeface="Cambria Math" panose="02040503050406030204" pitchFamily="18" charset="0"/>
                      </a:rPr>
                      <m:t>𝑥</m:t>
                    </m:r>
                    <m:r>
                      <a:rPr lang="fr-CH" sz="2800" b="0" i="1">
                        <a:latin typeface="Cambria Math" panose="02040503050406030204" pitchFamily="18" charset="0"/>
                      </a:rPr>
                      <m:t>=</m:t>
                    </m:r>
                    <m:r>
                      <a:rPr lang="fr-CH" sz="2800" b="1">
                        <a:latin typeface="Cambria Math" panose="02040503050406030204" pitchFamily="18" charset="0"/>
                      </a:rPr>
                      <m:t>𝐜</m:t>
                    </m:r>
                    <m:r>
                      <a:rPr lang="en-US" sz="2800" i="1">
                        <a:latin typeface="Cambria Math" panose="02040503050406030204" pitchFamily="18" charset="0"/>
                        <a:ea typeface="Cambria Math" panose="02040503050406030204" pitchFamily="18" charset="0"/>
                      </a:rPr>
                      <m:t>∙</m:t>
                    </m:r>
                  </m:oMath>
                </a14:m>
                <a:r>
                  <a:rPr lang="fr-CH" sz="2800" b="1" dirty="0"/>
                  <a:t> </a:t>
                </a:r>
                <a14:m>
                  <m:oMath xmlns:m="http://schemas.openxmlformats.org/officeDocument/2006/math">
                    <m:r>
                      <a:rPr lang="fr-CH" sz="2800" b="1" i="1">
                        <a:latin typeface="Cambria Math" panose="02040503050406030204" pitchFamily="18" charset="0"/>
                      </a:rPr>
                      <m:t>𝒘</m:t>
                    </m:r>
                    <m:r>
                      <a:rPr lang="fr-CH" sz="2800" b="0" i="0">
                        <a:latin typeface="Cambria Math" panose="02040503050406030204" pitchFamily="18" charset="0"/>
                      </a:rPr>
                      <m:t>, </m:t>
                    </m:r>
                    <m:r>
                      <m:rPr>
                        <m:sty m:val="p"/>
                      </m:rPr>
                      <a:rPr lang="fr-CH" sz="2800" b="0" i="0">
                        <a:latin typeface="Cambria Math" panose="02040503050406030204" pitchFamily="18" charset="0"/>
                      </a:rPr>
                      <m:t>p</m:t>
                    </m:r>
                    <m:r>
                      <a:rPr lang="fr-CH" sz="2800" b="0" i="0">
                        <a:latin typeface="Cambria Math" panose="02040503050406030204" pitchFamily="18" charset="0"/>
                      </a:rPr>
                      <m:t>=</m:t>
                    </m:r>
                    <m:r>
                      <m:rPr>
                        <m:sty m:val="p"/>
                      </m:rPr>
                      <a:rPr lang="el-GR" sz="2800" b="0" i="1">
                        <a:latin typeface="Cambria Math" panose="02040503050406030204" pitchFamily="18" charset="0"/>
                        <a:ea typeface="Cambria Math" panose="02040503050406030204" pitchFamily="18" charset="0"/>
                      </a:rPr>
                      <m:t>σ</m:t>
                    </m:r>
                    <m:d>
                      <m:dPr>
                        <m:ctrlPr>
                          <a:rPr lang="fr-CH" sz="2800" b="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𝑥</m:t>
                        </m:r>
                      </m:e>
                    </m:d>
                    <m:r>
                      <a:rPr lang="fr-CH" sz="2800" b="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oMath>
                </a14:m>
                <a:r>
                  <a:rPr lang="en-US" sz="2800" dirty="0"/>
                  <a:t>=-</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b="1">
                            <a:latin typeface="Cambria Math" panose="02040503050406030204" pitchFamily="18" charset="0"/>
                          </a:rPr>
                          <m:t>𝐜</m:t>
                        </m:r>
                      </m:e>
                      <m:sub>
                        <m:r>
                          <a:rPr lang="fr-CH" sz="2800" i="1">
                            <a:latin typeface="Cambria Math" panose="02040503050406030204" pitchFamily="18" charset="0"/>
                          </a:rPr>
                          <m:t>𝑘</m:t>
                        </m:r>
                      </m:sub>
                    </m:sSub>
                  </m:oMath>
                </a14:m>
                <a:r>
                  <a:rPr lang="en-US" sz="28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fr-CH" sz="2800" b="1" dirty="0"/>
                  <a:t> </a:t>
                </a:r>
                <a14:m>
                  <m:oMath xmlns:m="http://schemas.openxmlformats.org/officeDocument/2006/math">
                    <m:r>
                      <a:rPr lang="fr-CH" sz="2800" b="1" i="1">
                        <a:latin typeface="Cambria Math" panose="02040503050406030204" pitchFamily="18" charset="0"/>
                      </a:rPr>
                      <m:t>𝒘</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oMath>
                </a14:m>
                <a:r>
                  <a:rPr lang="en-US" sz="2800" dirty="0"/>
                  <a:t>=</a:t>
                </a:r>
                <a:r>
                  <a:rPr lang="el-GR" sz="2800" dirty="0">
                    <a:ea typeface="Cambria Math" panose="02040503050406030204" pitchFamily="18" charset="0"/>
                  </a:rPr>
                  <a:t>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σ</m:t>
                    </m:r>
                    <m:d>
                      <m:dPr>
                        <m:ctrlPr>
                          <a:rPr lang="fr-CH"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e>
                    </m:d>
                  </m:oMath>
                </a14:m>
                <a:endParaRPr lang="en-US" sz="2800" dirty="0"/>
              </a:p>
              <a:p>
                <a:r>
                  <a:rPr lang="en-US" sz="2000" dirty="0"/>
                  <a:t>Then</a:t>
                </a:r>
                <a:r>
                  <a:rPr lang="en-US"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dirty="0"/>
                  <a:t>,</a:t>
                </a:r>
                <a:r>
                  <a:rPr lang="fr-CH" sz="2400" b="1" dirty="0"/>
                  <a:t> </a:t>
                </a:r>
                <a14:m>
                  <m:oMath xmlns:m="http://schemas.openxmlformats.org/officeDocument/2006/math">
                    <m:r>
                      <a:rPr lang="fr-CH" sz="2400" b="1">
                        <a:latin typeface="Cambria Math" panose="02040503050406030204" pitchFamily="18" charset="0"/>
                      </a:rPr>
                      <m:t>𝐜</m:t>
                    </m:r>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dirty="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dirty="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dirty="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dirty="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dirty="0"/>
              </a:p>
              <a:p>
                <a:r>
                  <a:rPr lang="en-US" sz="2000" dirty="0"/>
                  <a:t>Finally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32" t="-1511" b="-8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471237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CFD2-5367-C947-9F8E-05E223642864}"/>
              </a:ext>
            </a:extLst>
          </p:cNvPr>
          <p:cNvSpPr>
            <a:spLocks noGrp="1"/>
          </p:cNvSpPr>
          <p:nvPr>
            <p:ph type="title"/>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EC973-387A-E94D-9F6A-62C37A587A55}"/>
                  </a:ext>
                </a:extLst>
              </p:cNvPr>
              <p:cNvSpPr>
                <a:spLocks noGrp="1"/>
              </p:cNvSpPr>
              <p:nvPr>
                <p:ph idx="1"/>
              </p:nvPr>
            </p:nvSpPr>
            <p:spPr/>
            <p:txBody>
              <a:bodyPr/>
              <a:lstStyle/>
              <a:p>
                <a:pPr marL="514350" indent="-514350">
                  <a:buAutoNum type="arabicPeriod"/>
                </a:pPr>
                <a:r>
                  <a:rPr lang="en-US" dirty="0"/>
                  <a:t>The function</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 can be learnt from a document corpus</a:t>
                </a:r>
              </a:p>
              <a:p>
                <a:pPr marL="514350" indent="-514350">
                  <a:buAutoNum type="arabicPeriod"/>
                </a:pPr>
                <a:r>
                  <a:rPr lang="en-US" dirty="0"/>
                  <a:t>We can apply statistical learning to learn the function</a:t>
                </a:r>
              </a:p>
              <a:p>
                <a:pPr marL="514350" indent="-514350">
                  <a:buAutoNum type="arabicPeriod"/>
                </a:pPr>
                <a:r>
                  <a:rPr lang="en-US" dirty="0"/>
                  <a:t>As we learn the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r>
                  <a:rPr lang="en-US" dirty="0"/>
                  <a:t>, implicitly by learning the function we learn a representation for words (the word embedding vectors)</a:t>
                </a:r>
              </a:p>
              <a:p>
                <a:endParaRPr lang="en-US" dirty="0"/>
              </a:p>
            </p:txBody>
          </p:sp>
        </mc:Choice>
        <mc:Fallback xmlns="">
          <p:sp>
            <p:nvSpPr>
              <p:cNvPr id="3" name="Content Placeholder 2">
                <a:extLst>
                  <a:ext uri="{FF2B5EF4-FFF2-40B4-BE49-F238E27FC236}">
                    <a16:creationId xmlns:a16="http://schemas.microsoft.com/office/drawing/2014/main" id="{8EBEC973-387A-E94D-9F6A-62C37A587A55}"/>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EE182C8-DF53-4A42-89A8-D0E1E3363CF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56195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CBOW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Consider a pair </a:t>
                </a:r>
                <a14:m>
                  <m:oMath xmlns:m="http://schemas.openxmlformats.org/officeDocument/2006/math">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𝑤</m:t>
                        </m:r>
                        <m:r>
                          <a:rPr lang="fr-CH" i="1">
                            <a:latin typeface="Cambria Math" panose="02040503050406030204" pitchFamily="18" charset="0"/>
                            <a:ea typeface="Cambria Math" panose="02040503050406030204" pitchFamily="18" charset="0"/>
                          </a:rPr>
                          <m:t>, {</m:t>
                        </m:r>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𝑐</m:t>
                            </m:r>
                          </m:e>
                          <m:sub>
                            <m:r>
                              <a:rPr lang="fr-CH" b="0" i="1" smtClean="0">
                                <a:latin typeface="Cambria Math" panose="02040503050406030204" pitchFamily="18" charset="0"/>
                                <a:ea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𝑐</m:t>
                            </m:r>
                          </m:e>
                          <m:sub>
                            <m:r>
                              <a:rPr lang="fr-CH" b="0" i="1" smtClean="0">
                                <a:latin typeface="Cambria Math" panose="02040503050406030204" pitchFamily="18" charset="0"/>
                                <a:ea typeface="Cambria Math" panose="02040503050406030204" pitchFamily="18" charset="0"/>
                              </a:rPr>
                              <m:t>𝑛</m:t>
                            </m:r>
                          </m:sub>
                        </m:sSub>
                        <m:r>
                          <a:rPr lang="fr-CH" b="0" i="1" smtClean="0">
                            <a:latin typeface="Cambria Math" panose="02040503050406030204" pitchFamily="18" charset="0"/>
                            <a:ea typeface="Cambria Math" panose="02040503050406030204" pitchFamily="18" charset="0"/>
                          </a:rPr>
                          <m:t>}</m:t>
                        </m:r>
                      </m:e>
                    </m:d>
                  </m:oMath>
                </a14:m>
                <a:br>
                  <a:rPr lang="en-US" dirty="0"/>
                </a:br>
                <a:endParaRPr lang="en-US" dirty="0"/>
              </a:p>
              <a:p>
                <a:r>
                  <a:rPr lang="en-US" dirty="0"/>
                  <a:t>Does it origin from the data?</a:t>
                </a:r>
              </a:p>
              <a:p>
                <a:endParaRPr lang="en-US" dirty="0"/>
              </a:p>
              <a:p>
                <a:r>
                  <a:rPr lang="en-US" dirty="0"/>
                  <a:t>Compute </a:t>
                </a:r>
                <a14:m>
                  <m:oMath xmlns:m="http://schemas.openxmlformats.org/officeDocument/2006/math">
                    <m:acc>
                      <m:accPr>
                        <m:chr m:val="̅"/>
                        <m:ctrlPr>
                          <a:rPr lang="en-US" b="1" i="1" smtClean="0">
                            <a:latin typeface="Cambria Math" panose="02040503050406030204" pitchFamily="18" charset="0"/>
                          </a:rPr>
                        </m:ctrlPr>
                      </m:accPr>
                      <m:e>
                        <m:r>
                          <a:rPr lang="fr-CH" b="1" i="1" smtClean="0">
                            <a:latin typeface="Cambria Math" panose="02040503050406030204" pitchFamily="18" charset="0"/>
                          </a:rPr>
                          <m:t>𝒄</m:t>
                        </m:r>
                      </m:e>
                    </m:acc>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𝑛</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𝑛</m:t>
                        </m:r>
                      </m:sup>
                      <m:e>
                        <m:sSub>
                          <m:sSubPr>
                            <m:ctrlPr>
                              <a:rPr lang="fr-CH" b="1" i="1" smtClean="0">
                                <a:latin typeface="Cambria Math" panose="02040503050406030204" pitchFamily="18" charset="0"/>
                              </a:rPr>
                            </m:ctrlPr>
                          </m:sSubPr>
                          <m:e>
                            <m:r>
                              <a:rPr lang="fr-CH" b="1" i="1" smtClean="0">
                                <a:latin typeface="Cambria Math" panose="02040503050406030204" pitchFamily="18" charset="0"/>
                              </a:rPr>
                              <m:t>𝒄</m:t>
                            </m:r>
                          </m:e>
                          <m:sub>
                            <m:r>
                              <a:rPr lang="fr-CH" b="1" i="1" smtClean="0">
                                <a:latin typeface="Cambria Math" panose="02040503050406030204" pitchFamily="18" charset="0"/>
                              </a:rPr>
                              <m:t>𝒊</m:t>
                            </m:r>
                          </m:sub>
                        </m:sSub>
                      </m:e>
                    </m:nary>
                  </m:oMath>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r>
                        <a:rPr lang="fr-CH" sz="2400" i="1">
                          <a:latin typeface="Cambria Math" panose="02040503050406030204" pitchFamily="18" charset="0"/>
                        </a:rPr>
                        <m:t>(</m:t>
                      </m:r>
                      <m:r>
                        <a:rPr lang="fr-CH" sz="2400" i="1">
                          <a:latin typeface="Cambria Math" panose="02040503050406030204" pitchFamily="18" charset="0"/>
                        </a:rPr>
                        <m:t>𝑤</m:t>
                      </m:r>
                      <m:r>
                        <a:rPr lang="fr-CH" sz="2400" i="1">
                          <a:latin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𝑐</m:t>
                          </m:r>
                        </m:e>
                        <m:sub>
                          <m:r>
                            <a:rPr lang="fr-CH" sz="2400" i="1">
                              <a:latin typeface="Cambria Math" panose="02040503050406030204" pitchFamily="18" charset="0"/>
                              <a:ea typeface="Cambria Math" panose="02040503050406030204" pitchFamily="18" charset="0"/>
                            </a:rPr>
                            <m:t>1</m:t>
                          </m:r>
                        </m:sub>
                      </m:sSub>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𝑐</m:t>
                          </m:r>
                        </m:e>
                        <m:sub>
                          <m:r>
                            <a:rPr lang="fr-CH" sz="2400" i="1">
                              <a:latin typeface="Cambria Math" panose="02040503050406030204" pitchFamily="18" charset="0"/>
                              <a:ea typeface="Cambria Math" panose="02040503050406030204" pitchFamily="18" charset="0"/>
                            </a:rPr>
                            <m:t>𝑛</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rPr>
                        <m:t>)</m:t>
                      </m:r>
                      <m:r>
                        <a:rPr lang="fr-CH" sz="2400" b="0" i="1" smtClean="0">
                          <a:latin typeface="Cambria Math" charset="0"/>
                          <a:ea typeface="Cambria Math" charset="0"/>
                          <a:cs typeface="Cambria Math" charset="0"/>
                        </a:rPr>
                        <m:t>=</m:t>
                      </m:r>
                      <m:f>
                        <m:fPr>
                          <m:ctrlPr>
                            <a:rPr lang="fr-CH" sz="2400" b="0" i="1" smtClean="0">
                              <a:latin typeface="Cambria Math" panose="02040503050406030204" pitchFamily="18" charset="0"/>
                              <a:ea typeface="Cambria Math" charset="0"/>
                              <a:cs typeface="Cambria Math" charset="0"/>
                            </a:rPr>
                          </m:ctrlPr>
                        </m:fPr>
                        <m:num>
                          <m:r>
                            <a:rPr lang="fr-CH" sz="2400" b="0" i="1" smtClean="0">
                              <a:latin typeface="Cambria Math" charset="0"/>
                              <a:ea typeface="Cambria Math" charset="0"/>
                              <a:cs typeface="Cambria Math" charset="0"/>
                            </a:rPr>
                            <m:t>1</m:t>
                          </m:r>
                        </m:num>
                        <m:den>
                          <m:r>
                            <a:rPr lang="fr-CH" sz="2400" b="0" i="1" smtClean="0">
                              <a:latin typeface="Cambria Math" charset="0"/>
                              <a:ea typeface="Cambria Math" charset="0"/>
                              <a:cs typeface="Cambria Math" charset="0"/>
                            </a:rPr>
                            <m:t>1+</m:t>
                          </m:r>
                          <m:sSup>
                            <m:sSupPr>
                              <m:ctrlPr>
                                <a:rPr lang="el-GR" sz="2400" b="0" i="1" smtClean="0">
                                  <a:latin typeface="Cambria Math" panose="02040503050406030204" pitchFamily="18" charset="0"/>
                                  <a:ea typeface="Cambria Math" charset="0"/>
                                  <a:cs typeface="Cambria Math" charset="0"/>
                                </a:rPr>
                              </m:ctrlPr>
                            </m:sSupPr>
                            <m:e>
                              <m:r>
                                <a:rPr lang="el-GR" sz="2400" b="0" i="1" smtClean="0">
                                  <a:latin typeface="Cambria Math" charset="0"/>
                                  <a:ea typeface="Cambria Math" charset="0"/>
                                  <a:cs typeface="Cambria Math" charset="0"/>
                                </a:rPr>
                                <m:t>𝑒</m:t>
                              </m:r>
                            </m:e>
                            <m:sup>
                              <m:r>
                                <a:rPr lang="el-GR" sz="2400" b="0" i="1" smtClean="0">
                                  <a:latin typeface="Cambria Math" charset="0"/>
                                  <a:ea typeface="Cambria Math" charset="0"/>
                                  <a:cs typeface="Cambria Math" charset="0"/>
                                </a:rPr>
                                <m:t>−</m:t>
                              </m:r>
                              <m:acc>
                                <m:accPr>
                                  <m:chr m:val="̅"/>
                                  <m:ctrlPr>
                                    <a:rPr lang="el-GR" sz="2400" b="0" i="1" smtClean="0">
                                      <a:latin typeface="Cambria Math" panose="02040503050406030204" pitchFamily="18" charset="0"/>
                                      <a:ea typeface="Cambria Math" charset="0"/>
                                    </a:rPr>
                                  </m:ctrlPr>
                                </m:accPr>
                                <m:e>
                                  <m:r>
                                    <a:rPr lang="fr-CH" sz="2400" b="1" i="1">
                                      <a:latin typeface="Cambria Math" panose="02040503050406030204" pitchFamily="18" charset="0"/>
                                      <a:ea typeface="Cambria Math" charset="0"/>
                                      <a:cs typeface="Cambria Math" charset="0"/>
                                    </a:rPr>
                                    <m:t>𝒄</m:t>
                                  </m:r>
                                </m:e>
                              </m:acc>
                              <m:r>
                                <a:rPr lang="fr-CH" sz="2400" b="0" i="1" smtClean="0">
                                  <a:latin typeface="Cambria Math" panose="02040503050406030204" pitchFamily="18" charset="0"/>
                                  <a:ea typeface="Cambria Math" panose="02040503050406030204" pitchFamily="18" charset="0"/>
                                  <a:cs typeface="Cambria Math" charset="0"/>
                                </a:rPr>
                                <m:t>∙</m:t>
                              </m:r>
                              <m:r>
                                <a:rPr lang="fr-CH" sz="2400" b="1" i="1" smtClean="0">
                                  <a:latin typeface="Cambria Math" panose="02040503050406030204" pitchFamily="18" charset="0"/>
                                  <a:ea typeface="Cambria Math" charset="0"/>
                                  <a:cs typeface="Cambria Math" charset="0"/>
                                </a:rPr>
                                <m:t>𝒘</m:t>
                              </m:r>
                            </m:sup>
                          </m:sSup>
                        </m:den>
                      </m:f>
                      <m:r>
                        <a:rPr lang="fr-CH" sz="2400" b="0" i="1" smtClean="0">
                          <a:latin typeface="Cambria Math" panose="02040503050406030204" pitchFamily="18" charset="0"/>
                          <a:ea typeface="Cambria Math" charset="0"/>
                          <a:cs typeface="Cambria Math" charset="0"/>
                        </a:rPr>
                        <m:t>=</m:t>
                      </m:r>
                      <m:r>
                        <m:rPr>
                          <m:sty m:val="p"/>
                        </m:rPr>
                        <a:rPr lang="el-GR" sz="2400" b="0" i="1" smtClean="0">
                          <a:latin typeface="Cambria Math" charset="0"/>
                          <a:ea typeface="Cambria Math" charset="0"/>
                          <a:cs typeface="Cambria Math" charset="0"/>
                        </a:rPr>
                        <m:t>σ</m:t>
                      </m:r>
                      <m:r>
                        <a:rPr lang="fr-CH" sz="2400" b="0" i="1" smtClean="0">
                          <a:latin typeface="Cambria Math" charset="0"/>
                          <a:ea typeface="Cambria Math" charset="0"/>
                          <a:cs typeface="Cambria Math" charset="0"/>
                        </a:rPr>
                        <m:t>(</m:t>
                      </m:r>
                      <m:acc>
                        <m:accPr>
                          <m:chr m:val="̅"/>
                          <m:ctrlPr>
                            <a:rPr lang="el-GR" sz="2400" i="1">
                              <a:latin typeface="Cambria Math" panose="02040503050406030204" pitchFamily="18" charset="0"/>
                              <a:ea typeface="Cambria Math" charset="0"/>
                            </a:rPr>
                          </m:ctrlPr>
                        </m:accPr>
                        <m:e>
                          <m:r>
                            <a:rPr lang="fr-CH" sz="2400" b="1" i="1">
                              <a:latin typeface="Cambria Math" panose="02040503050406030204" pitchFamily="18" charset="0"/>
                              <a:ea typeface="Cambria Math" charset="0"/>
                              <a:cs typeface="Cambria Math" charset="0"/>
                            </a:rPr>
                            <m:t>𝒄</m:t>
                          </m:r>
                        </m:e>
                      </m:acc>
                      <m:r>
                        <a:rPr lang="fr-CH" sz="2400" i="1">
                          <a:latin typeface="Cambria Math" panose="02040503050406030204" pitchFamily="18" charset="0"/>
                          <a:ea typeface="Cambria Math" panose="02040503050406030204" pitchFamily="18" charset="0"/>
                          <a:cs typeface="Cambria Math" charset="0"/>
                        </a:rPr>
                        <m:t>∙</m:t>
                      </m:r>
                      <m:r>
                        <a:rPr lang="fr-CH" sz="2400" b="1" i="1">
                          <a:latin typeface="Cambria Math" panose="02040503050406030204" pitchFamily="18" charset="0"/>
                          <a:ea typeface="Cambria Math" charset="0"/>
                          <a:cs typeface="Cambria Math" charset="0"/>
                        </a:rPr>
                        <m:t>𝒘</m:t>
                      </m:r>
                      <m:r>
                        <a:rPr lang="fr-CH" sz="2400" b="0" i="1" smtClean="0">
                          <a:latin typeface="Cambria Math" charset="0"/>
                          <a:ea typeface="Cambria Math" charset="0"/>
                          <a:cs typeface="Cambria Math" charset="0"/>
                        </a:rPr>
                        <m:t>)</m:t>
                      </m:r>
                    </m:oMath>
                  </m:oMathPara>
                </a14:m>
                <a:endParaRPr lang="en-US" sz="2400" dirty="0"/>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5" name="Footer Placeholder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712173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Calibri"/>
                  </a:rPr>
                  <a:t>Matrices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and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that capture information on word similarity</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Words appearing in similar contexts generate similar contexts and vice versa</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Hence, mapped to similar representations in lower dimensional space</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Use </a:t>
                </a:r>
                <a14:m>
                  <m:oMath xmlns:m="http://schemas.openxmlformats.org/officeDocument/2006/math">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as the low-dimensional representation</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Calibri"/>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708743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13A5-326F-944B-8C16-97BB38CDF253}"/>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9A8A6345-345C-C04E-BB97-6FCD2BE63BA4}"/>
              </a:ext>
            </a:extLst>
          </p:cNvPr>
          <p:cNvSpPr>
            <a:spLocks noGrp="1"/>
          </p:cNvSpPr>
          <p:nvPr>
            <p:ph idx="1"/>
          </p:nvPr>
        </p:nvSpPr>
        <p:spPr/>
        <p:txBody>
          <a:bodyPr/>
          <a:lstStyle/>
          <a:p>
            <a:pPr marL="457200" indent="-457200">
              <a:buFontTx/>
              <a:buChar char="-"/>
            </a:pPr>
            <a:r>
              <a:rPr lang="en-US" dirty="0"/>
              <a:t>There exists an alternative approach to learning using hierarchical </a:t>
            </a:r>
            <a:r>
              <a:rPr lang="en-US" dirty="0" err="1"/>
              <a:t>softmax</a:t>
            </a:r>
            <a:r>
              <a:rPr lang="en-US" dirty="0"/>
              <a:t> (different loss functions)</a:t>
            </a:r>
          </a:p>
          <a:p>
            <a:pPr marL="1200150" lvl="1" indent="-457200">
              <a:buFontTx/>
              <a:buChar char="-"/>
            </a:pPr>
            <a:r>
              <a:rPr lang="en-US" dirty="0"/>
              <a:t>Uses the original formulation of the approach</a:t>
            </a:r>
          </a:p>
          <a:p>
            <a:pPr marL="1200150" lvl="1" indent="-457200">
              <a:buFontTx/>
              <a:buChar char="-"/>
            </a:pPr>
            <a:r>
              <a:rPr lang="en-US" dirty="0"/>
              <a:t>Negative sampling is faster</a:t>
            </a:r>
          </a:p>
          <a:p>
            <a:pPr marL="457200" indent="-457200">
              <a:buFontTx/>
              <a:buChar char="-"/>
            </a:pPr>
            <a:r>
              <a:rPr lang="en-US" dirty="0"/>
              <a:t>CBOW produces better results for frequent terms, </a:t>
            </a:r>
            <a:r>
              <a:rPr lang="en-US" dirty="0" err="1"/>
              <a:t>skipgram</a:t>
            </a:r>
            <a:r>
              <a:rPr lang="en-US" dirty="0"/>
              <a:t> for rare terms</a:t>
            </a:r>
          </a:p>
          <a:p>
            <a:pPr marL="457200" indent="-457200">
              <a:buFontTx/>
              <a:buChar char="-"/>
            </a:pPr>
            <a:endParaRPr lang="en-US" dirty="0"/>
          </a:p>
        </p:txBody>
      </p:sp>
      <p:sp>
        <p:nvSpPr>
          <p:cNvPr id="4" name="Footer Placeholder 3">
            <a:extLst>
              <a:ext uri="{FF2B5EF4-FFF2-40B4-BE49-F238E27FC236}">
                <a16:creationId xmlns:a16="http://schemas.microsoft.com/office/drawing/2014/main" id="{B1C6AB95-093A-B144-8286-4A36559A55E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8006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Concept Space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bwMode="auto">
          <a:xfrm>
            <a:off x="5796137"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a:solidFill>
                  <a:srgbClr val="000000"/>
                </a:solidFill>
                <a:latin typeface="Calibri"/>
                <a:cs typeface="Calibri"/>
              </a:rPr>
              <a:t>apple blackberry smartphone orange carrier tablet</a:t>
            </a:r>
            <a:br>
              <a:rPr lang="en-GB" sz="3200" kern="0" dirty="0">
                <a:solidFill>
                  <a:srgbClr val="000000"/>
                </a:solidFill>
                <a:latin typeface="Calibri"/>
                <a:cs typeface="Calibri"/>
              </a:rPr>
            </a:br>
            <a:r>
              <a:rPr lang="en-GB" sz="3200" kern="0" dirty="0" err="1">
                <a:solidFill>
                  <a:srgbClr val="000000"/>
                </a:solidFill>
                <a:latin typeface="Calibri"/>
                <a:cs typeface="Calibri"/>
              </a:rPr>
              <a:t>swisscom</a:t>
            </a:r>
            <a:r>
              <a:rPr lang="en-GB" sz="3200" kern="0" dirty="0">
                <a:solidFill>
                  <a:srgbClr val="000000"/>
                </a:solidFill>
                <a:latin typeface="Calibri"/>
                <a:cs typeface="Calibri"/>
              </a:rPr>
              <a:t> </a:t>
            </a:r>
          </a:p>
        </p:txBody>
      </p:sp>
      <p:sp>
        <p:nvSpPr>
          <p:cNvPr id="6" name="Rounded Rectangle 5"/>
          <p:cNvSpPr/>
          <p:nvPr/>
        </p:nvSpPr>
        <p:spPr bwMode="auto">
          <a:xfrm>
            <a:off x="3347864" y="1556792"/>
            <a:ext cx="1944216" cy="720080"/>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a:ln>
                  <a:noFill/>
                </a:ln>
                <a:solidFill>
                  <a:schemeClr val="tx2"/>
                </a:solidFill>
                <a:effectLst/>
                <a:latin typeface="Tempus Sans ITC" pitchFamily="82" charset="0"/>
              </a:rPr>
              <a:t>fruit</a:t>
            </a:r>
          </a:p>
        </p:txBody>
      </p:sp>
      <p:sp>
        <p:nvSpPr>
          <p:cNvPr id="7" name="Rounded Rectangle 6"/>
          <p:cNvSpPr/>
          <p:nvPr/>
        </p:nvSpPr>
        <p:spPr bwMode="auto">
          <a:xfrm>
            <a:off x="3347864" y="2420888"/>
            <a:ext cx="1944216" cy="720080"/>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a:ln>
                  <a:noFill/>
                </a:ln>
                <a:solidFill>
                  <a:schemeClr val="tx2"/>
                </a:solidFill>
                <a:effectLst/>
                <a:latin typeface="Tempus Sans ITC" pitchFamily="82" charset="0"/>
              </a:rPr>
              <a:t>health</a:t>
            </a:r>
          </a:p>
        </p:txBody>
      </p:sp>
      <p:sp>
        <p:nvSpPr>
          <p:cNvPr id="8" name="Rounded Rectangle 7"/>
          <p:cNvSpPr/>
          <p:nvPr/>
        </p:nvSpPr>
        <p:spPr bwMode="auto">
          <a:xfrm>
            <a:off x="3347864" y="3356992"/>
            <a:ext cx="1944216" cy="720080"/>
          </a:xfrm>
          <a:prstGeom prst="roundRect">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a:ln>
                  <a:noFill/>
                </a:ln>
                <a:solidFill>
                  <a:schemeClr val="tx2"/>
                </a:solidFill>
                <a:effectLst/>
                <a:latin typeface="Tempus Sans ITC" pitchFamily="82" charset="0"/>
              </a:rPr>
              <a:t>device</a:t>
            </a:r>
          </a:p>
        </p:txBody>
      </p:sp>
      <p:sp>
        <p:nvSpPr>
          <p:cNvPr id="9" name="Rounded Rectangle 8"/>
          <p:cNvSpPr/>
          <p:nvPr/>
        </p:nvSpPr>
        <p:spPr bwMode="auto">
          <a:xfrm>
            <a:off x="3347864" y="4293096"/>
            <a:ext cx="1944216" cy="720080"/>
          </a:xfrm>
          <a:prstGeom prst="roundRect">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err="1">
                <a:ln>
                  <a:noFill/>
                </a:ln>
                <a:solidFill>
                  <a:schemeClr val="tx2"/>
                </a:solidFill>
                <a:effectLst/>
                <a:latin typeface="Tempus Sans ITC" pitchFamily="82" charset="0"/>
              </a:rPr>
              <a:t>telco</a:t>
            </a:r>
            <a:endParaRPr kumimoji="0" lang="en-GB" sz="3200" b="0" i="0" u="none" strike="noStrike" cap="none" normalizeH="0" baseline="0" dirty="0">
              <a:ln>
                <a:noFill/>
              </a:ln>
              <a:solidFill>
                <a:schemeClr val="tx2"/>
              </a:solidFill>
              <a:effectLst/>
              <a:latin typeface="Tempus Sans ITC" pitchFamily="82" charset="0"/>
            </a:endParaRPr>
          </a:p>
        </p:txBody>
      </p:sp>
      <p:cxnSp>
        <p:nvCxnSpPr>
          <p:cNvPr id="10" name="Straight Connector 9"/>
          <p:cNvCxnSpPr>
            <a:endCxn id="6" idx="3"/>
          </p:cNvCxnSpPr>
          <p:nvPr/>
        </p:nvCxnSpPr>
        <p:spPr bwMode="auto">
          <a:xfrm flipH="1">
            <a:off x="5292081" y="1916832"/>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endCxn id="6" idx="3"/>
          </p:cNvCxnSpPr>
          <p:nvPr/>
        </p:nvCxnSpPr>
        <p:spPr bwMode="auto">
          <a:xfrm flipH="1" flipV="1">
            <a:off x="5292081" y="1916832"/>
            <a:ext cx="50405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endCxn id="6" idx="3"/>
          </p:cNvCxnSpPr>
          <p:nvPr/>
        </p:nvCxnSpPr>
        <p:spPr bwMode="auto">
          <a:xfrm flipH="1" flipV="1">
            <a:off x="5292081" y="1916832"/>
            <a:ext cx="504056" cy="1440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endCxn id="7" idx="3"/>
          </p:cNvCxnSpPr>
          <p:nvPr/>
        </p:nvCxnSpPr>
        <p:spPr bwMode="auto">
          <a:xfrm flipH="1" flipV="1">
            <a:off x="5292081" y="2780928"/>
            <a:ext cx="504056" cy="15841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endCxn id="8" idx="3"/>
          </p:cNvCxnSpPr>
          <p:nvPr/>
        </p:nvCxnSpPr>
        <p:spPr bwMode="auto">
          <a:xfrm flipH="1">
            <a:off x="5292081" y="1916832"/>
            <a:ext cx="504056" cy="1800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endCxn id="8" idx="3"/>
          </p:cNvCxnSpPr>
          <p:nvPr/>
        </p:nvCxnSpPr>
        <p:spPr bwMode="auto">
          <a:xfrm flipH="1">
            <a:off x="5292081" y="2348880"/>
            <a:ext cx="504056" cy="13681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endCxn id="8" idx="3"/>
          </p:cNvCxnSpPr>
          <p:nvPr/>
        </p:nvCxnSpPr>
        <p:spPr bwMode="auto">
          <a:xfrm flipH="1" flipV="1">
            <a:off x="5292081" y="3717032"/>
            <a:ext cx="576064" cy="5760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endCxn id="9" idx="3"/>
          </p:cNvCxnSpPr>
          <p:nvPr/>
        </p:nvCxnSpPr>
        <p:spPr bwMode="auto">
          <a:xfrm flipH="1" flipV="1">
            <a:off x="5292080" y="4653136"/>
            <a:ext cx="432048"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9" idx="3"/>
          </p:cNvCxnSpPr>
          <p:nvPr/>
        </p:nvCxnSpPr>
        <p:spPr bwMode="auto">
          <a:xfrm flipH="1">
            <a:off x="5292081" y="3789040"/>
            <a:ext cx="576064" cy="864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endCxn id="9" idx="3"/>
          </p:cNvCxnSpPr>
          <p:nvPr/>
        </p:nvCxnSpPr>
        <p:spPr bwMode="auto">
          <a:xfrm flipH="1">
            <a:off x="5292081" y="3356992"/>
            <a:ext cx="576064" cy="12961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Folded Corner 20"/>
          <p:cNvSpPr/>
          <p:nvPr/>
        </p:nvSpPr>
        <p:spPr bwMode="auto">
          <a:xfrm>
            <a:off x="323529"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err="1">
                <a:solidFill>
                  <a:srgbClr val="000000"/>
                </a:solidFill>
                <a:latin typeface="Calibri"/>
                <a:cs typeface="Calibri"/>
              </a:rPr>
              <a:t>iOS</a:t>
            </a:r>
            <a:br>
              <a:rPr lang="en-GB" sz="3200" kern="0" dirty="0">
                <a:solidFill>
                  <a:srgbClr val="000000"/>
                </a:solidFill>
                <a:latin typeface="Calibri"/>
                <a:cs typeface="Calibri"/>
              </a:rPr>
            </a:br>
            <a:r>
              <a:rPr lang="en-GB" sz="3200" kern="0" dirty="0" err="1">
                <a:solidFill>
                  <a:srgbClr val="000000"/>
                </a:solidFill>
                <a:latin typeface="Calibri"/>
                <a:cs typeface="Calibri"/>
              </a:rPr>
              <a:t>iPad</a:t>
            </a:r>
            <a:br>
              <a:rPr lang="en-GB" sz="3200" kern="0" dirty="0">
                <a:solidFill>
                  <a:srgbClr val="000000"/>
                </a:solidFill>
                <a:latin typeface="Calibri"/>
                <a:cs typeface="Calibri"/>
              </a:rPr>
            </a:br>
            <a:r>
              <a:rPr lang="en-GB" sz="3200" kern="0" dirty="0">
                <a:solidFill>
                  <a:srgbClr val="000000"/>
                </a:solidFill>
                <a:latin typeface="Calibri"/>
                <a:cs typeface="Calibri"/>
              </a:rPr>
              <a:t>RIM</a:t>
            </a:r>
            <a:br>
              <a:rPr lang="en-GB" sz="3200" kern="0" dirty="0">
                <a:solidFill>
                  <a:srgbClr val="000000"/>
                </a:solidFill>
                <a:latin typeface="Calibri"/>
                <a:cs typeface="Calibri"/>
              </a:rPr>
            </a:br>
            <a:r>
              <a:rPr lang="en-GB" sz="3200" kern="0" dirty="0">
                <a:solidFill>
                  <a:srgbClr val="000000"/>
                </a:solidFill>
                <a:latin typeface="Calibri"/>
                <a:cs typeface="Calibri"/>
              </a:rPr>
              <a:t>mobile handy</a:t>
            </a:r>
            <a:br>
              <a:rPr lang="en-GB" sz="3200" kern="0" dirty="0">
                <a:solidFill>
                  <a:srgbClr val="000000"/>
                </a:solidFill>
                <a:latin typeface="Calibri"/>
                <a:cs typeface="Calibri"/>
              </a:rPr>
            </a:br>
            <a:r>
              <a:rPr lang="en-GB" sz="3200" kern="0" dirty="0" err="1">
                <a:solidFill>
                  <a:srgbClr val="000000"/>
                </a:solidFill>
                <a:latin typeface="Calibri"/>
                <a:cs typeface="Calibri"/>
              </a:rPr>
              <a:t>telcom</a:t>
            </a:r>
            <a:r>
              <a:rPr lang="en-GB" sz="3200" kern="0" dirty="0">
                <a:solidFill>
                  <a:srgbClr val="000000"/>
                </a:solidFill>
                <a:latin typeface="Calibri"/>
                <a:cs typeface="Calibri"/>
              </a:rPr>
              <a:t> provider</a:t>
            </a:r>
          </a:p>
        </p:txBody>
      </p:sp>
      <p:cxnSp>
        <p:nvCxnSpPr>
          <p:cNvPr id="22" name="Straight Connector 21"/>
          <p:cNvCxnSpPr/>
          <p:nvPr/>
        </p:nvCxnSpPr>
        <p:spPr bwMode="auto">
          <a:xfrm flipH="1" flipV="1">
            <a:off x="1331641" y="1844824"/>
            <a:ext cx="2016224" cy="18722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1"/>
          </p:cNvCxnSpPr>
          <p:nvPr/>
        </p:nvCxnSpPr>
        <p:spPr bwMode="auto">
          <a:xfrm flipH="1" flipV="1">
            <a:off x="1475657" y="2348880"/>
            <a:ext cx="1872208" cy="13681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stCxn id="8" idx="1"/>
          </p:cNvCxnSpPr>
          <p:nvPr/>
        </p:nvCxnSpPr>
        <p:spPr bwMode="auto">
          <a:xfrm flipH="1" flipV="1">
            <a:off x="1619672" y="2852936"/>
            <a:ext cx="1728192" cy="864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stCxn id="8" idx="1"/>
          </p:cNvCxnSpPr>
          <p:nvPr/>
        </p:nvCxnSpPr>
        <p:spPr bwMode="auto">
          <a:xfrm flipH="1" flipV="1">
            <a:off x="1691681" y="3284984"/>
            <a:ext cx="1656184" cy="4320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a:stCxn id="8" idx="1"/>
          </p:cNvCxnSpPr>
          <p:nvPr/>
        </p:nvCxnSpPr>
        <p:spPr bwMode="auto">
          <a:xfrm flipH="1">
            <a:off x="1691681" y="3717032"/>
            <a:ext cx="1656184"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stCxn id="9" idx="1"/>
          </p:cNvCxnSpPr>
          <p:nvPr/>
        </p:nvCxnSpPr>
        <p:spPr bwMode="auto">
          <a:xfrm flipH="1" flipV="1">
            <a:off x="1691681" y="4293096"/>
            <a:ext cx="1656184"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a:stCxn id="9" idx="1"/>
          </p:cNvCxnSpPr>
          <p:nvPr/>
        </p:nvCxnSpPr>
        <p:spPr bwMode="auto">
          <a:xfrm flipH="1">
            <a:off x="1907705" y="4653136"/>
            <a:ext cx="1440160"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Rectangle 42"/>
          <p:cNvSpPr/>
          <p:nvPr/>
        </p:nvSpPr>
        <p:spPr>
          <a:xfrm>
            <a:off x="532393" y="1033572"/>
            <a:ext cx="837088"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3</a:t>
            </a:r>
            <a:endParaRPr lang="en-GB" sz="1100" baseline="-25000" dirty="0"/>
          </a:p>
        </p:txBody>
      </p:sp>
      <p:sp>
        <p:nvSpPr>
          <p:cNvPr id="44" name="Rectangle 43"/>
          <p:cNvSpPr/>
          <p:nvPr/>
        </p:nvSpPr>
        <p:spPr>
          <a:xfrm>
            <a:off x="5897851" y="1052736"/>
            <a:ext cx="837088"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2</a:t>
            </a:r>
            <a:endParaRPr lang="en-GB" sz="1100" baseline="-25000" dirty="0"/>
          </a:p>
        </p:txBody>
      </p:sp>
    </p:spTree>
    <p:extLst>
      <p:ext uri="{BB962C8B-B14F-4D97-AF65-F5344CB8AC3E}">
        <p14:creationId xmlns:p14="http://schemas.microsoft.com/office/powerpoint/2010/main" val="3809928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p:txBody>
              <a:bodyPr/>
              <a:lstStyle/>
              <a:p>
                <a:r>
                  <a:rPr lang="en-US" dirty="0"/>
                  <a:t>A column of matrix </a:t>
                </a:r>
                <a14:m>
                  <m:oMath xmlns:m="http://schemas.openxmlformats.org/officeDocument/2006/math">
                    <m:sSup>
                      <m:sSupPr>
                        <m:ctrlPr>
                          <a:rPr lang="fr-CH" b="0" i="1" dirty="0">
                            <a:latin typeface="Cambria Math" panose="02040503050406030204" pitchFamily="18" charset="0"/>
                            <a:cs typeface="Calibri" charset="0"/>
                          </a:rPr>
                        </m:ctrlPr>
                      </m:sSupPr>
                      <m:e>
                        <m:r>
                          <a:rPr lang="fr-CH" b="0" i="1" dirty="0">
                            <a:latin typeface="Cambria Math" panose="02040503050406030204" pitchFamily="18" charset="0"/>
                            <a:cs typeface="Calibri" charset="0"/>
                          </a:rPr>
                          <m:t>𝑊</m:t>
                        </m:r>
                      </m:e>
                      <m:sup>
                        <m:r>
                          <a:rPr lang="fr-CH" b="0"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b="0" i="1" dirty="0">
                            <a:latin typeface="Cambria Math" panose="02040503050406030204" pitchFamily="18" charset="0"/>
                            <a:cs typeface="Calibri" charset="0"/>
                          </a:rPr>
                          <m:t>)</m:t>
                        </m:r>
                      </m:sup>
                    </m:sSup>
                  </m:oMath>
                </a14:m>
                <a:r>
                  <a:rPr lang="en-US" dirty="0"/>
                  <a:t> represents</a:t>
                </a:r>
                <a:endParaRPr lang="en-US" altLang="en-US"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blipFill>
                <a:blip r:embed="rId5"/>
                <a:stretch>
                  <a:fillRect l="-214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sz="2400" dirty="0"/>
                  <a:t>How relevant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is for each concept</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6"/>
                </p:custDataLst>
              </p:nvPr>
            </p:nvSpPr>
            <p:spPr>
              <a:xfrm>
                <a:off x="457200" y="1600200"/>
                <a:ext cx="4114800" cy="4525963"/>
              </a:xfrm>
              <a:blipFill>
                <a:blip r:embed="rId7"/>
                <a:stretch>
                  <a:fillRect l="-2469" t="-1120" r="-3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2290960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A word embedding for given corpus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dirty="0"/>
              <a:t>depends only on the dimension d</a:t>
            </a:r>
          </a:p>
          <a:p>
            <a:pPr marL="514350" indent="-514350">
              <a:buFont typeface="+mj-lt"/>
              <a:buAutoNum type="arabicPeriod"/>
            </a:pPr>
            <a:r>
              <a:rPr lang="en-US" dirty="0"/>
              <a:t>depends on the dimension d and number of iterations in gradient descent</a:t>
            </a:r>
          </a:p>
          <a:p>
            <a:pPr marL="514350" indent="-514350">
              <a:buFont typeface="+mj-lt"/>
              <a:buAutoNum type="arabicPeriod"/>
            </a:pPr>
            <a:r>
              <a:rPr lang="en-US" dirty="0"/>
              <a:t>depends on the dimension d, number of iterations </a:t>
            </a:r>
            <a:r>
              <a:rPr lang="en-US"/>
              <a:t>and chosen </a:t>
            </a:r>
            <a:r>
              <a:rPr lang="en-US" dirty="0"/>
              <a:t>negative samples</a:t>
            </a:r>
          </a:p>
          <a:p>
            <a:pPr marL="514350" indent="-514350">
              <a:buFont typeface="+mj-lt"/>
              <a:buAutoNum type="arabicPeriod"/>
            </a:pPr>
            <a:r>
              <a:rPr lang="en-US" dirty="0"/>
              <a:t>there are further factors on which it depends</a:t>
            </a:r>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2368065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1C09-70A0-9746-A8CB-4BFD6ED41B8A}"/>
              </a:ext>
            </a:extLst>
          </p:cNvPr>
          <p:cNvSpPr>
            <a:spLocks noGrp="1"/>
          </p:cNvSpPr>
          <p:nvPr>
            <p:ph type="title"/>
          </p:nvPr>
        </p:nvSpPr>
        <p:spPr/>
        <p:txBody>
          <a:bodyPr/>
          <a:lstStyle/>
          <a:p>
            <a:r>
              <a:rPr lang="en-US" dirty="0" err="1"/>
              <a:t>Fasttext</a:t>
            </a:r>
            <a:endParaRPr lang="en-US" dirty="0"/>
          </a:p>
        </p:txBody>
      </p:sp>
      <p:sp>
        <p:nvSpPr>
          <p:cNvPr id="3" name="Content Placeholder 2">
            <a:extLst>
              <a:ext uri="{FF2B5EF4-FFF2-40B4-BE49-F238E27FC236}">
                <a16:creationId xmlns:a16="http://schemas.microsoft.com/office/drawing/2014/main" id="{B44853C9-FBD9-494D-96FA-14AB6057C24E}"/>
              </a:ext>
            </a:extLst>
          </p:cNvPr>
          <p:cNvSpPr>
            <a:spLocks noGrp="1"/>
          </p:cNvSpPr>
          <p:nvPr>
            <p:ph idx="1"/>
          </p:nvPr>
        </p:nvSpPr>
        <p:spPr/>
        <p:txBody>
          <a:bodyPr/>
          <a:lstStyle/>
          <a:p>
            <a:r>
              <a:rPr lang="en-US" dirty="0" err="1"/>
              <a:t>Fasttext</a:t>
            </a:r>
            <a:r>
              <a:rPr lang="en-US" dirty="0"/>
              <a:t> introduces the idea of using word n-grams (phrases) and </a:t>
            </a:r>
            <a:r>
              <a:rPr lang="en-US" b="1" dirty="0" err="1"/>
              <a:t>subword</a:t>
            </a:r>
            <a:r>
              <a:rPr lang="en-US" b="1" dirty="0"/>
              <a:t> embeddings</a:t>
            </a:r>
          </a:p>
          <a:p>
            <a:pPr marL="457200" indent="-457200">
              <a:buFont typeface="Arial" panose="020B0604020202020204" pitchFamily="34" charset="0"/>
              <a:buChar char="•"/>
            </a:pPr>
            <a:r>
              <a:rPr lang="en-US" dirty="0"/>
              <a:t>Build embeddings for character n-grams</a:t>
            </a:r>
          </a:p>
          <a:p>
            <a:pPr marL="457200" indent="-457200">
              <a:buFont typeface="Arial" panose="020B0604020202020204" pitchFamily="34" charset="0"/>
              <a:buChar char="•"/>
            </a:pPr>
            <a:r>
              <a:rPr lang="en-US" dirty="0"/>
              <a:t>Enable processing of unseen words</a:t>
            </a:r>
          </a:p>
          <a:p>
            <a:r>
              <a:rPr lang="en-US" dirty="0"/>
              <a:t>Example (in French): </a:t>
            </a:r>
            <a:r>
              <a:rPr lang="en-US" dirty="0" err="1"/>
              <a:t>mangerai</a:t>
            </a:r>
            <a:endParaRPr lang="en-US" dirty="0"/>
          </a:p>
          <a:p>
            <a:endParaRPr lang="en-US" dirty="0"/>
          </a:p>
        </p:txBody>
      </p:sp>
      <p:sp>
        <p:nvSpPr>
          <p:cNvPr id="4" name="Footer Placeholder 3">
            <a:extLst>
              <a:ext uri="{FF2B5EF4-FFF2-40B4-BE49-F238E27FC236}">
                <a16:creationId xmlns:a16="http://schemas.microsoft.com/office/drawing/2014/main" id="{6E636061-791D-3148-B651-7DD3629ED39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00D1D55F-78E6-9E46-A34F-4698279A7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437112"/>
            <a:ext cx="2520280" cy="1560173"/>
          </a:xfrm>
          <a:prstGeom prst="rect">
            <a:avLst/>
          </a:prstGeom>
        </p:spPr>
      </p:pic>
    </p:spTree>
    <p:extLst>
      <p:ext uri="{BB962C8B-B14F-4D97-AF65-F5344CB8AC3E}">
        <p14:creationId xmlns:p14="http://schemas.microsoft.com/office/powerpoint/2010/main" val="1133187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FCD2-D949-D54A-82CA-81B70229DDCD}"/>
              </a:ext>
            </a:extLst>
          </p:cNvPr>
          <p:cNvSpPr>
            <a:spLocks noGrp="1"/>
          </p:cNvSpPr>
          <p:nvPr>
            <p:ph type="title"/>
          </p:nvPr>
        </p:nvSpPr>
        <p:spPr/>
        <p:txBody>
          <a:bodyPr/>
          <a:lstStyle/>
          <a:p>
            <a:r>
              <a:rPr lang="en-US" dirty="0" err="1"/>
              <a:t>Subword</a:t>
            </a:r>
            <a:r>
              <a:rPr lang="en-US" dirty="0"/>
              <a: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80BB6-4F86-144C-8ED7-62CEF2AE4C5C}"/>
                  </a:ext>
                </a:extLst>
              </p:cNvPr>
              <p:cNvSpPr>
                <a:spLocks noGrp="1"/>
              </p:cNvSpPr>
              <p:nvPr>
                <p:ph idx="1"/>
              </p:nvPr>
            </p:nvSpPr>
            <p:spPr/>
            <p:txBody>
              <a:bodyPr/>
              <a:lstStyle/>
              <a:p>
                <a:r>
                  <a:rPr lang="en-US" dirty="0"/>
                  <a:t>For a given word create representations for all of its </a:t>
                </a:r>
                <a:r>
                  <a:rPr lang="en-US" dirty="0" err="1"/>
                  <a:t>subwords</a:t>
                </a:r>
                <a:r>
                  <a:rPr lang="en-US" dirty="0"/>
                  <a:t> </a:t>
                </a:r>
                <a14:m>
                  <m:oMath xmlns:m="http://schemas.openxmlformats.org/officeDocument/2006/math">
                    <m:r>
                      <a:rPr lang="en-US" i="1" dirty="0" smtClean="0">
                        <a:latin typeface="Cambria Math" panose="02040503050406030204" pitchFamily="18" charset="0"/>
                      </a:rPr>
                      <m:t>𝑆</m:t>
                    </m:r>
                    <m:r>
                      <a:rPr lang="en-US" i="1" baseline="-25000" dirty="0" err="1" smtClean="0">
                        <a:latin typeface="Cambria Math" panose="02040503050406030204" pitchFamily="18" charset="0"/>
                      </a:rPr>
                      <m:t>𝑤</m:t>
                    </m:r>
                  </m:oMath>
                </a14:m>
                <a:r>
                  <a:rPr lang="en-US" dirty="0"/>
                  <a:t>, including the word itself</a:t>
                </a:r>
              </a:p>
              <a:p>
                <a:pPr marL="457200" indent="-457200">
                  <a:buFont typeface="Arial" panose="020B0604020202020204" pitchFamily="34" charset="0"/>
                  <a:buChar char="•"/>
                </a:pPr>
                <a:r>
                  <a:rPr lang="en-US" sz="2800" dirty="0"/>
                  <a:t>Add special characters at the start and end of the word</a:t>
                </a:r>
              </a:p>
              <a:p>
                <a:pPr marL="457200" indent="-457200">
                  <a:buFont typeface="Arial" panose="020B0604020202020204" pitchFamily="34" charset="0"/>
                  <a:buChar char="•"/>
                </a:pPr>
                <a:r>
                  <a:rPr lang="en-US" sz="2800" dirty="0"/>
                  <a:t>Create all n-grams</a:t>
                </a:r>
              </a:p>
              <a:p>
                <a:r>
                  <a:rPr lang="en-US" dirty="0"/>
                  <a:t>Example: </a:t>
                </a:r>
                <a14:m>
                  <m:oMath xmlns:m="http://schemas.openxmlformats.org/officeDocument/2006/math">
                    <m:r>
                      <a:rPr lang="en-US" i="1" dirty="0">
                        <a:latin typeface="Cambria Math" panose="02040503050406030204" pitchFamily="18" charset="0"/>
                      </a:rPr>
                      <m:t>𝑆</m:t>
                    </m:r>
                    <m:r>
                      <a:rPr lang="en-US" i="1" baseline="-25000" dirty="0" err="1">
                        <a:latin typeface="Cambria Math" panose="02040503050406030204" pitchFamily="18" charset="0"/>
                      </a:rPr>
                      <m:t>𝑤</m:t>
                    </m:r>
                    <m:r>
                      <a:rPr lang="en-US" i="1" baseline="-25000" dirty="0" err="1">
                        <a:latin typeface="Cambria Math" panose="02040503050406030204" pitchFamily="18" charset="0"/>
                      </a:rPr>
                      <m:t> </m:t>
                    </m:r>
                  </m:oMath>
                </a14:m>
                <a:r>
                  <a:rPr lang="en-US" dirty="0"/>
                  <a:t>for word “</a:t>
                </a:r>
                <a:r>
                  <a:rPr lang="en-US" dirty="0" err="1"/>
                  <a:t>mangerai</a:t>
                </a:r>
                <a:r>
                  <a:rPr lang="en-US" dirty="0"/>
                  <a:t>”, n=3</a:t>
                </a:r>
              </a:p>
              <a:p>
                <a:pPr marL="457200" indent="-457200">
                  <a:buFont typeface="Arial" panose="020B0604020202020204" pitchFamily="34" charset="0"/>
                  <a:buChar char="•"/>
                </a:pPr>
                <a:r>
                  <a:rPr lang="en-US" sz="2800" dirty="0"/>
                  <a:t>{&lt;</a:t>
                </a:r>
                <a:r>
                  <a:rPr lang="en-US" sz="2800" dirty="0" err="1"/>
                  <a:t>mangerai</a:t>
                </a:r>
                <a:r>
                  <a:rPr lang="en-US" sz="2800" dirty="0"/>
                  <a:t>&gt;, &lt;ma, man, ang, </a:t>
                </a:r>
                <a:r>
                  <a:rPr lang="en-US" sz="2800" dirty="0" err="1"/>
                  <a:t>nge</a:t>
                </a:r>
                <a:r>
                  <a:rPr lang="en-US" sz="2800" dirty="0"/>
                  <a:t>, </a:t>
                </a:r>
                <a:r>
                  <a:rPr lang="en-US" sz="2800" dirty="0" err="1"/>
                  <a:t>ger</a:t>
                </a:r>
                <a:r>
                  <a:rPr lang="en-US" sz="2800" dirty="0"/>
                  <a:t>, era, rai, </a:t>
                </a:r>
                <a:r>
                  <a:rPr lang="en-US" sz="2800" dirty="0" err="1"/>
                  <a:t>ai</a:t>
                </a:r>
                <a:r>
                  <a:rPr lang="en-US" sz="2800" dirty="0"/>
                  <a:t>&gt;}</a:t>
                </a:r>
              </a:p>
              <a:p>
                <a:endParaRPr lang="en-US" dirty="0"/>
              </a:p>
              <a:p>
                <a:r>
                  <a:rPr lang="en-US" dirty="0"/>
                  <a:t>Representation of </a:t>
                </a:r>
                <a14:m>
                  <m:oMath xmlns:m="http://schemas.openxmlformats.org/officeDocument/2006/math">
                    <m:r>
                      <a:rPr lang="en-US" i="1" dirty="0" smtClean="0">
                        <a:latin typeface="Cambria Math" panose="02040503050406030204" pitchFamily="18" charset="0"/>
                      </a:rPr>
                      <m:t>𝑤</m:t>
                    </m:r>
                    <m:r>
                      <a:rPr lang="fr-CH" b="1" i="0" dirty="0" smtClean="0">
                        <a:latin typeface="Cambria Math" panose="02040503050406030204" pitchFamily="18" charset="0"/>
                      </a:rPr>
                      <m:t>: </m:t>
                    </m:r>
                    <m:r>
                      <a:rPr lang="fr-CH" sz="2800" b="1" i="1" smtClean="0">
                        <a:latin typeface="Cambria Math" panose="02040503050406030204" pitchFamily="18" charset="0"/>
                      </a:rPr>
                      <m:t>𝒘</m:t>
                    </m:r>
                    <m:r>
                      <a:rPr lang="fr-CH" sz="2800" b="0" i="1" smtClean="0">
                        <a:latin typeface="Cambria Math" panose="02040503050406030204" pitchFamily="18" charset="0"/>
                      </a:rPr>
                      <m:t>=</m:t>
                    </m:r>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panose="02040503050406030204" pitchFamily="18" charset="0"/>
                          </a:rPr>
                          <m:t>𝑠</m:t>
                        </m:r>
                        <m:r>
                          <a:rPr lang="fr-CH" sz="2800" b="0" i="1"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𝑆</m:t>
                        </m:r>
                        <m:r>
                          <a:rPr lang="en-US" sz="2800" i="1" baseline="-25000" dirty="0" err="1">
                            <a:latin typeface="Cambria Math" panose="02040503050406030204" pitchFamily="18" charset="0"/>
                          </a:rPr>
                          <m:t>𝑤</m:t>
                        </m:r>
                      </m:sub>
                      <m:sup/>
                      <m:e>
                        <m:r>
                          <a:rPr lang="fr-CH" sz="2800" b="1" i="1" smtClean="0">
                            <a:latin typeface="Cambria Math" panose="02040503050406030204" pitchFamily="18" charset="0"/>
                          </a:rPr>
                          <m:t>𝒔</m:t>
                        </m:r>
                      </m:e>
                    </m:nary>
                  </m:oMath>
                </a14:m>
                <a:endParaRPr lang="en-US" sz="2800" dirty="0"/>
              </a:p>
            </p:txBody>
          </p:sp>
        </mc:Choice>
        <mc:Fallback xmlns="">
          <p:sp>
            <p:nvSpPr>
              <p:cNvPr id="3" name="Content Placeholder 2">
                <a:extLst>
                  <a:ext uri="{FF2B5EF4-FFF2-40B4-BE49-F238E27FC236}">
                    <a16:creationId xmlns:a16="http://schemas.microsoft.com/office/drawing/2014/main" id="{66380BB6-4F86-144C-8ED7-62CEF2AE4C5C}"/>
                  </a:ext>
                </a:extLst>
              </p:cNvPr>
              <p:cNvSpPr>
                <a:spLocks noGrp="1" noRot="1" noChangeAspect="1" noMove="1" noResize="1" noEditPoints="1" noAdjustHandles="1" noChangeArrowheads="1" noChangeShapeType="1" noTextEdit="1"/>
              </p:cNvSpPr>
              <p:nvPr>
                <p:ph idx="1"/>
              </p:nvPr>
            </p:nvSpPr>
            <p:spPr>
              <a:blipFill>
                <a:blip r:embed="rId3"/>
                <a:stretch>
                  <a:fillRect l="-1832" t="-1511" r="-2443" b="-148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293212-EF42-2D43-95DD-85EF0912A32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30488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A623-247A-E046-8FE5-6156174408C9}"/>
              </a:ext>
            </a:extLst>
          </p:cNvPr>
          <p:cNvSpPr>
            <a:spLocks noGrp="1"/>
          </p:cNvSpPr>
          <p:nvPr>
            <p:ph type="title"/>
          </p:nvPr>
        </p:nvSpPr>
        <p:spPr/>
        <p:txBody>
          <a:bodyPr/>
          <a:lstStyle/>
          <a:p>
            <a:r>
              <a:rPr lang="en-US" dirty="0"/>
              <a:t>Byte Pair Encoding (BPE)</a:t>
            </a:r>
          </a:p>
        </p:txBody>
      </p:sp>
      <p:sp>
        <p:nvSpPr>
          <p:cNvPr id="3" name="Content Placeholder 2">
            <a:extLst>
              <a:ext uri="{FF2B5EF4-FFF2-40B4-BE49-F238E27FC236}">
                <a16:creationId xmlns:a16="http://schemas.microsoft.com/office/drawing/2014/main" id="{9115B7F1-AFFD-6743-A708-4FE913BA6CB0}"/>
              </a:ext>
            </a:extLst>
          </p:cNvPr>
          <p:cNvSpPr>
            <a:spLocks noGrp="1"/>
          </p:cNvSpPr>
          <p:nvPr>
            <p:ph idx="1"/>
          </p:nvPr>
        </p:nvSpPr>
        <p:spPr/>
        <p:txBody>
          <a:bodyPr/>
          <a:lstStyle/>
          <a:p>
            <a:r>
              <a:rPr lang="en-US" sz="2800" dirty="0" err="1"/>
              <a:t>Subword</a:t>
            </a:r>
            <a:r>
              <a:rPr lang="en-US" sz="2800" dirty="0"/>
              <a:t> embeddings potentially generate large numbers of possible tokens, many of which are not useful</a:t>
            </a:r>
          </a:p>
          <a:p>
            <a:pPr marL="457200" indent="-457200">
              <a:buFont typeface="Arial" panose="020B0604020202020204" pitchFamily="34" charset="0"/>
              <a:buChar char="•"/>
            </a:pPr>
            <a:r>
              <a:rPr lang="en-US" sz="2800" dirty="0"/>
              <a:t>Large vocabulary implies training the model becomes expensive</a:t>
            </a:r>
          </a:p>
          <a:p>
            <a:r>
              <a:rPr lang="en-US" sz="2800" dirty="0"/>
              <a:t>BPE allows to create smaller vocabularies, while capturing essential </a:t>
            </a:r>
            <a:r>
              <a:rPr lang="en-US" sz="2800" dirty="0" err="1"/>
              <a:t>subword</a:t>
            </a:r>
            <a:r>
              <a:rPr lang="en-US" sz="2800" dirty="0"/>
              <a:t> information</a:t>
            </a:r>
          </a:p>
          <a:p>
            <a:pPr marL="457200" indent="-457200">
              <a:buFont typeface="Arial" panose="020B0604020202020204" pitchFamily="34" charset="0"/>
              <a:buChar char="•"/>
            </a:pPr>
            <a:r>
              <a:rPr lang="en-US" sz="2800" dirty="0"/>
              <a:t>Statistically analyze text for frequent character sequences</a:t>
            </a:r>
          </a:p>
          <a:p>
            <a:pPr marL="457200" indent="-457200">
              <a:buFont typeface="Arial" panose="020B0604020202020204" pitchFamily="34" charset="0"/>
              <a:buChar char="•"/>
            </a:pPr>
            <a:r>
              <a:rPr lang="en-US" sz="2800" dirty="0"/>
              <a:t>Replace frequent sequences by tokens</a:t>
            </a:r>
          </a:p>
        </p:txBody>
      </p:sp>
      <p:sp>
        <p:nvSpPr>
          <p:cNvPr id="4" name="Footer Placeholder 3">
            <a:extLst>
              <a:ext uri="{FF2B5EF4-FFF2-40B4-BE49-F238E27FC236}">
                <a16:creationId xmlns:a16="http://schemas.microsoft.com/office/drawing/2014/main" id="{1A66BB10-DE5E-5A4D-A5AC-C9B0EC9F0BD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00675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09CC-5547-934D-A170-01E36BAA70F8}"/>
              </a:ext>
            </a:extLst>
          </p:cNvPr>
          <p:cNvSpPr>
            <a:spLocks noGrp="1"/>
          </p:cNvSpPr>
          <p:nvPr>
            <p:ph type="title"/>
          </p:nvPr>
        </p:nvSpPr>
        <p:spPr/>
        <p:txBody>
          <a:bodyPr/>
          <a:lstStyle/>
          <a:p>
            <a:r>
              <a:rPr lang="en-US" dirty="0"/>
              <a:t>Example BPE</a:t>
            </a:r>
          </a:p>
        </p:txBody>
      </p:sp>
      <p:sp>
        <p:nvSpPr>
          <p:cNvPr id="3" name="Content Placeholder 2">
            <a:extLst>
              <a:ext uri="{FF2B5EF4-FFF2-40B4-BE49-F238E27FC236}">
                <a16:creationId xmlns:a16="http://schemas.microsoft.com/office/drawing/2014/main" id="{1AFF8C6B-1710-A144-9DBA-82CA3FF02486}"/>
              </a:ext>
            </a:extLst>
          </p:cNvPr>
          <p:cNvSpPr>
            <a:spLocks noGrp="1"/>
          </p:cNvSpPr>
          <p:nvPr>
            <p:ph idx="1"/>
          </p:nvPr>
        </p:nvSpPr>
        <p:spPr>
          <a:xfrm>
            <a:off x="179388" y="1341438"/>
            <a:ext cx="8964612" cy="5029200"/>
          </a:xfrm>
        </p:spPr>
        <p:txBody>
          <a:bodyPr/>
          <a:lstStyle/>
          <a:p>
            <a:r>
              <a:rPr lang="en-US" sz="2800" dirty="0"/>
              <a:t>“Do Do! Do! Do! Do? Do! Done Done! Done? Done.”</a:t>
            </a:r>
          </a:p>
          <a:p>
            <a:endParaRPr lang="en-US" sz="2800" dirty="0"/>
          </a:p>
          <a:p>
            <a:r>
              <a:rPr lang="en-US" sz="2800" dirty="0"/>
              <a:t>All </a:t>
            </a:r>
            <a:r>
              <a:rPr lang="en-US" sz="2800" dirty="0" err="1"/>
              <a:t>subwords</a:t>
            </a:r>
            <a:r>
              <a:rPr lang="en-US" sz="2800" dirty="0"/>
              <a:t> of size n=2 (character 2-grams)</a:t>
            </a:r>
          </a:p>
          <a:p>
            <a:r>
              <a:rPr lang="en-US" sz="2800" dirty="0"/>
              <a:t>	{Do, o!, o?, o., on, ne, e!, e?, e.}</a:t>
            </a:r>
          </a:p>
          <a:p>
            <a:r>
              <a:rPr lang="en-US" sz="2800" dirty="0"/>
              <a:t>Better solution</a:t>
            </a:r>
          </a:p>
          <a:p>
            <a:r>
              <a:rPr lang="en-US" sz="2800" dirty="0"/>
              <a:t>	{Do, Do!, Done, !, ?, .}</a:t>
            </a:r>
          </a:p>
          <a:p>
            <a:r>
              <a:rPr lang="en-US" sz="2800" dirty="0"/>
              <a:t>Tokenized text</a:t>
            </a:r>
          </a:p>
          <a:p>
            <a:r>
              <a:rPr lang="en-US" sz="2800" dirty="0"/>
              <a:t>	</a:t>
            </a:r>
            <a:r>
              <a:rPr lang="en-US" sz="2000" dirty="0"/>
              <a:t>[Do, Do!, Do!, Do!, Do, ?, Do!, ., Done, Done, !, Done, ?, Done, .]</a:t>
            </a:r>
          </a:p>
          <a:p>
            <a:endParaRPr lang="en-US" sz="2800" dirty="0"/>
          </a:p>
        </p:txBody>
      </p:sp>
      <p:sp>
        <p:nvSpPr>
          <p:cNvPr id="4" name="Footer Placeholder 3">
            <a:extLst>
              <a:ext uri="{FF2B5EF4-FFF2-40B4-BE49-F238E27FC236}">
                <a16:creationId xmlns:a16="http://schemas.microsoft.com/office/drawing/2014/main" id="{B0E59BEB-5D6D-E24C-8523-CF00A543D01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59545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CBBD-57E8-334E-92AC-1F388EFD2478}"/>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2E2BF561-8087-E049-9F1C-B34224D7C0EC}"/>
              </a:ext>
            </a:extLst>
          </p:cNvPr>
          <p:cNvSpPr>
            <a:spLocks noGrp="1"/>
          </p:cNvSpPr>
          <p:nvPr>
            <p:ph idx="1"/>
          </p:nvPr>
        </p:nvSpPr>
        <p:spPr/>
        <p:txBody>
          <a:bodyPr/>
          <a:lstStyle/>
          <a:p>
            <a:r>
              <a:rPr lang="en-US" dirty="0"/>
              <a:t>Add word boundaries</a:t>
            </a:r>
          </a:p>
          <a:p>
            <a:r>
              <a:rPr lang="en-US" sz="1600" dirty="0"/>
              <a:t>“Do&lt;/w&gt;Do!&lt;/w&gt;Do!&lt;/w&gt;Do!&lt;/w&gt;Do?&lt;/w&gt;Do!&lt;/w&gt;Done&lt;/w&gt;Done!&lt;/w&gt;Done?&lt;/w&gt;Done.”</a:t>
            </a:r>
          </a:p>
          <a:p>
            <a:endParaRPr lang="en-US" dirty="0"/>
          </a:p>
          <a:p>
            <a:r>
              <a:rPr lang="en-US" sz="2400" dirty="0">
                <a:latin typeface="Courier" pitchFamily="2" charset="0"/>
              </a:rPr>
              <a:t>Initial Vocabulary V = all characters</a:t>
            </a:r>
          </a:p>
          <a:p>
            <a:r>
              <a:rPr lang="en-US" sz="2400" dirty="0">
                <a:latin typeface="Courier" pitchFamily="2" charset="0"/>
              </a:rPr>
              <a:t>while i &lt; </a:t>
            </a:r>
            <a:r>
              <a:rPr lang="en-US" sz="2400" dirty="0" err="1">
                <a:latin typeface="Courier" pitchFamily="2" charset="0"/>
              </a:rPr>
              <a:t>max_iterations</a:t>
            </a:r>
            <a:endParaRPr lang="en-US" sz="2400" dirty="0">
              <a:latin typeface="Courier" pitchFamily="2" charset="0"/>
            </a:endParaRPr>
          </a:p>
          <a:p>
            <a:r>
              <a:rPr lang="en-US" sz="2400" dirty="0">
                <a:latin typeface="Courier" pitchFamily="2" charset="0"/>
              </a:rPr>
              <a:t>	determine most frequent pair of tokens</a:t>
            </a:r>
          </a:p>
          <a:p>
            <a:r>
              <a:rPr lang="en-US" sz="2400" dirty="0">
                <a:latin typeface="Courier" pitchFamily="2" charset="0"/>
              </a:rPr>
              <a:t>	add pair to V as a new token</a:t>
            </a:r>
          </a:p>
          <a:p>
            <a:r>
              <a:rPr lang="en-US" sz="2400" dirty="0">
                <a:latin typeface="Courier" pitchFamily="2" charset="0"/>
              </a:rPr>
              <a:t>	update token frequencies</a:t>
            </a:r>
          </a:p>
          <a:p>
            <a:r>
              <a:rPr lang="en-US" sz="2400" dirty="0">
                <a:latin typeface="Courier" pitchFamily="2" charset="0"/>
              </a:rPr>
              <a:t>	</a:t>
            </a:r>
            <a:r>
              <a:rPr lang="en-US" sz="2400" dirty="0" err="1">
                <a:latin typeface="Courier" pitchFamily="2" charset="0"/>
              </a:rPr>
              <a:t>i</a:t>
            </a:r>
            <a:r>
              <a:rPr lang="en-US" sz="2400" dirty="0">
                <a:latin typeface="Courier" pitchFamily="2" charset="0"/>
              </a:rPr>
              <a:t> = i+1</a:t>
            </a:r>
          </a:p>
          <a:p>
            <a:endParaRPr lang="en-US" dirty="0"/>
          </a:p>
        </p:txBody>
      </p:sp>
      <p:sp>
        <p:nvSpPr>
          <p:cNvPr id="4" name="Footer Placeholder 3">
            <a:extLst>
              <a:ext uri="{FF2B5EF4-FFF2-40B4-BE49-F238E27FC236}">
                <a16:creationId xmlns:a16="http://schemas.microsoft.com/office/drawing/2014/main" id="{7AEC84DD-94B2-ED4B-9E6C-2EECF1427E1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68332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7B25-F6C3-6643-B00A-8B66E39D5471}"/>
              </a:ext>
            </a:extLst>
          </p:cNvPr>
          <p:cNvSpPr>
            <a:spLocks noGrp="1"/>
          </p:cNvSpPr>
          <p:nvPr>
            <p:ph type="title"/>
          </p:nvPr>
        </p:nvSpPr>
        <p:spPr/>
        <p:txBody>
          <a:bodyPr/>
          <a:lstStyle/>
          <a:p>
            <a:r>
              <a:rPr lang="en-US" dirty="0"/>
              <a:t>BPE Example</a:t>
            </a:r>
          </a:p>
        </p:txBody>
      </p:sp>
      <p:sp>
        <p:nvSpPr>
          <p:cNvPr id="3" name="Content Placeholder 2">
            <a:extLst>
              <a:ext uri="{FF2B5EF4-FFF2-40B4-BE49-F238E27FC236}">
                <a16:creationId xmlns:a16="http://schemas.microsoft.com/office/drawing/2014/main" id="{26646492-999B-F641-9221-71542202B14B}"/>
              </a:ext>
            </a:extLst>
          </p:cNvPr>
          <p:cNvSpPr>
            <a:spLocks noGrp="1"/>
          </p:cNvSpPr>
          <p:nvPr>
            <p:ph idx="1"/>
          </p:nvPr>
        </p:nvSpPr>
        <p:spPr/>
        <p:txBody>
          <a:bodyPr/>
          <a:lstStyle/>
          <a:p>
            <a:r>
              <a:rPr lang="en-US" sz="1600" dirty="0"/>
              <a:t>“Do&lt;/w&gt;Do!&lt;/w&gt;Do!&lt;/w&gt;Do!&lt;/w&gt;Do?&lt;/w&gt;Do!&lt;/w&gt;Done&lt;/w&gt;Done!&lt;/w&gt;Done?&lt;/w&gt;Done.”</a:t>
            </a:r>
          </a:p>
          <a:p>
            <a:r>
              <a:rPr lang="en-US" sz="1800" dirty="0"/>
              <a:t>V = {&lt;/w&gt;,</a:t>
            </a:r>
            <a:r>
              <a:rPr lang="en-US" sz="1800" dirty="0" err="1"/>
              <a:t>D,o</a:t>
            </a:r>
            <a:r>
              <a:rPr lang="en-US" sz="1800" dirty="0"/>
              <a:t>,!,?,</a:t>
            </a:r>
            <a:r>
              <a:rPr lang="en-US" sz="1800" dirty="0" err="1"/>
              <a:t>n,e</a:t>
            </a:r>
            <a:r>
              <a:rPr lang="en-US" sz="1800" dirty="0"/>
              <a:t>,.}</a:t>
            </a:r>
          </a:p>
          <a:p>
            <a:endParaRPr lang="en-US" sz="1800" dirty="0"/>
          </a:p>
          <a:p>
            <a:r>
              <a:rPr lang="en-US" sz="1800" dirty="0" err="1"/>
              <a:t>i</a:t>
            </a:r>
            <a:r>
              <a:rPr lang="en-US" sz="1800" dirty="0"/>
              <a:t> = 1, most frequent pair: </a:t>
            </a:r>
            <a:r>
              <a:rPr lang="en-US" sz="1800" dirty="0" err="1"/>
              <a:t>D,o</a:t>
            </a:r>
            <a:r>
              <a:rPr lang="en-US" sz="1800" dirty="0"/>
              <a:t>: 9</a:t>
            </a:r>
          </a:p>
          <a:p>
            <a:r>
              <a:rPr lang="en-US" sz="1800" dirty="0"/>
              <a:t>V = {&lt;/w&gt;,</a:t>
            </a:r>
            <a:r>
              <a:rPr lang="en-US" sz="1800" dirty="0" err="1"/>
              <a:t>D,o</a:t>
            </a:r>
            <a:r>
              <a:rPr lang="en-US" sz="1800" dirty="0"/>
              <a:t>,!,?,n,e,.,v0 = Do}</a:t>
            </a:r>
          </a:p>
          <a:p>
            <a:r>
              <a:rPr lang="en-US" sz="1800" dirty="0"/>
              <a:t>New text: </a:t>
            </a:r>
            <a:br>
              <a:rPr lang="en-US" sz="1800" dirty="0"/>
            </a:br>
            <a:r>
              <a:rPr lang="en-US" sz="1400" dirty="0"/>
              <a:t>v0&lt;/w&gt;v0!&lt;/w&gt;v0!&lt;/w&gt;v0!&lt;/w&gt;v0?&lt;/w&gt;v0ne&lt;/w&gt;v0ne!&lt;/w&gt;v0ne?&lt;/w&gt;v0ne.</a:t>
            </a:r>
          </a:p>
          <a:p>
            <a:r>
              <a:rPr lang="en-US" sz="1800" dirty="0"/>
              <a:t>Tokenized text:</a:t>
            </a:r>
          </a:p>
          <a:p>
            <a:r>
              <a:rPr lang="en-US" sz="1400" dirty="0"/>
              <a:t>[Do, Do, !, Do, !, Do, !, Do,?, Do, !, n, e, Do, n, e , !, Do, n, e, ?, Do, n, e, .]</a:t>
            </a:r>
          </a:p>
          <a:p>
            <a:endParaRPr lang="en-US" sz="1800" dirty="0"/>
          </a:p>
          <a:p>
            <a:r>
              <a:rPr lang="en-US" sz="1800" dirty="0" err="1"/>
              <a:t>i</a:t>
            </a:r>
            <a:r>
              <a:rPr lang="en-US" sz="1800" dirty="0"/>
              <a:t> = 2: most frequent pair: !, &lt;/w&gt;: 5</a:t>
            </a:r>
          </a:p>
          <a:p>
            <a:r>
              <a:rPr lang="en-US" sz="1800" dirty="0"/>
              <a:t>V = {&lt;/w&gt;,!&lt;/w&gt;, </a:t>
            </a:r>
            <a:r>
              <a:rPr lang="en-US" sz="1800" dirty="0" err="1"/>
              <a:t>D,o</a:t>
            </a:r>
            <a:r>
              <a:rPr lang="en-US" sz="1800" dirty="0"/>
              <a:t>,!,?,n,e,.,v0 = Do, v1 = !&lt;/w&gt;}</a:t>
            </a:r>
          </a:p>
          <a:p>
            <a:r>
              <a:rPr lang="en-US" sz="1800" dirty="0"/>
              <a:t>New text:</a:t>
            </a:r>
          </a:p>
          <a:p>
            <a:r>
              <a:rPr lang="en-US" sz="1400" dirty="0"/>
              <a:t>v0&lt;/w&gt;v0v1v0v1v0v1v0?&lt;/w&gt;v0v1v0ne&lt;/w&gt;v0nev1v0ne?&lt;/w&gt;v0ne.]</a:t>
            </a:r>
          </a:p>
          <a:p>
            <a:r>
              <a:rPr lang="en-US" sz="1800" dirty="0"/>
              <a:t>Tokenized text: </a:t>
            </a:r>
          </a:p>
          <a:p>
            <a:r>
              <a:rPr lang="en-US" sz="1400" dirty="0"/>
              <a:t>[Do, Do, !, Do, !, Do, !, Do,?, Do, !, n, e, Do, n, e , !, Do, n, e, ?, Do, n, e, .]</a:t>
            </a:r>
          </a:p>
          <a:p>
            <a:endParaRPr lang="en-US" sz="1800" dirty="0"/>
          </a:p>
          <a:p>
            <a:endParaRPr lang="en-US" sz="2000" dirty="0"/>
          </a:p>
          <a:p>
            <a:endParaRPr lang="en-US" sz="2000" dirty="0"/>
          </a:p>
          <a:p>
            <a:endParaRPr lang="en-US" sz="2000" dirty="0"/>
          </a:p>
          <a:p>
            <a:endParaRPr lang="en-US" sz="2000" dirty="0"/>
          </a:p>
        </p:txBody>
      </p:sp>
      <p:sp>
        <p:nvSpPr>
          <p:cNvPr id="4" name="Footer Placeholder 3">
            <a:extLst>
              <a:ext uri="{FF2B5EF4-FFF2-40B4-BE49-F238E27FC236}">
                <a16:creationId xmlns:a16="http://schemas.microsoft.com/office/drawing/2014/main" id="{E16DB2D0-66AE-0C48-A99C-5DB73B4424F5}"/>
              </a:ext>
            </a:extLst>
          </p:cNvPr>
          <p:cNvSpPr>
            <a:spLocks noGrp="1"/>
          </p:cNvSpPr>
          <p:nvPr>
            <p:ph type="ftr" sz="quarter" idx="10"/>
          </p:nvPr>
        </p:nvSpPr>
        <p:spPr/>
        <p:txBody>
          <a:bodyPr/>
          <a:lstStyle/>
          <a:p>
            <a:r>
              <a:rPr lang="fr-CH" dirty="0"/>
              <a:t>©2021, Karl Aberer, EPFL-IC, Laboratoire de systèmes d'informations répartis </a:t>
            </a:r>
            <a:endParaRPr lang="en-GB" dirty="0"/>
          </a:p>
        </p:txBody>
      </p:sp>
    </p:spTree>
    <p:extLst>
      <p:ext uri="{BB962C8B-B14F-4D97-AF65-F5344CB8AC3E}">
        <p14:creationId xmlns:p14="http://schemas.microsoft.com/office/powerpoint/2010/main" val="3362939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Approaches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Content Placeholder 5"/>
          <p:cNvSpPr>
            <a:spLocks noGrp="1"/>
          </p:cNvSpPr>
          <p:nvPr>
            <p:ph idx="1"/>
          </p:nvPr>
        </p:nvSpPr>
        <p:spPr/>
        <p:txBody>
          <a:bodyPr/>
          <a:lstStyle/>
          <a:p>
            <a:r>
              <a:rPr lang="en-US" dirty="0"/>
              <a:t>GLOVE: exploits the following observation</a:t>
            </a:r>
          </a:p>
          <a:p>
            <a:endParaRPr lang="en-US" dirty="0"/>
          </a:p>
          <a:p>
            <a:endParaRPr lang="en-US" dirty="0"/>
          </a:p>
          <a:p>
            <a:endParaRPr lang="en-US" dirty="0"/>
          </a:p>
          <a:p>
            <a:endParaRPr lang="en-US" dirty="0"/>
          </a:p>
          <a:p>
            <a:r>
              <a:rPr lang="en-US" sz="1600" dirty="0"/>
              <a:t>“solid” is related to “ice” but unrelated to “steam”:</a:t>
            </a:r>
            <a:br>
              <a:rPr lang="en-US" sz="1600" dirty="0"/>
            </a:br>
            <a:r>
              <a:rPr lang="en-US" sz="1600" dirty="0"/>
              <a:t>	we expect a larger ratio of co-occurrence probabilities</a:t>
            </a:r>
          </a:p>
          <a:p>
            <a:r>
              <a:rPr lang="en-US" sz="1600" dirty="0"/>
              <a:t>“gas” is related to “steam” but unrelated to “ice”:</a:t>
            </a:r>
            <a:br>
              <a:rPr lang="en-US" sz="1600" dirty="0"/>
            </a:br>
            <a:r>
              <a:rPr lang="en-US" sz="1600" dirty="0"/>
              <a:t>	we expect a smaller ratio of co-occurrence probabilities</a:t>
            </a:r>
          </a:p>
          <a:p>
            <a:r>
              <a:rPr lang="en-US" sz="1600" dirty="0"/>
              <a:t>”water” is related to both “ice” and “steam”:</a:t>
            </a:r>
            <a:br>
              <a:rPr lang="en-US" sz="1600" dirty="0"/>
            </a:br>
            <a:r>
              <a:rPr lang="en-US" sz="1600" dirty="0"/>
              <a:t>	we expect a ratio of co-occurrence probabilities that is close to 1 (both large)</a:t>
            </a:r>
          </a:p>
          <a:p>
            <a:r>
              <a:rPr lang="en-US" sz="1600" dirty="0"/>
              <a:t>A random word that is unrelated to both “ice” and “steam”:</a:t>
            </a:r>
            <a:br>
              <a:rPr lang="en-US" sz="1600" dirty="0"/>
            </a:br>
            <a:r>
              <a:rPr lang="en-US" sz="1600" dirty="0"/>
              <a:t>	we expect a ratio of co-occurrence probabilities that is close to 1 (both small)</a:t>
            </a:r>
          </a:p>
          <a:p>
            <a:endParaRPr lang="en-US" dirty="0"/>
          </a:p>
        </p:txBody>
      </p:sp>
      <p:pic>
        <p:nvPicPr>
          <p:cNvPr id="8" name="Content Placeholder 4"/>
          <p:cNvPicPr>
            <a:picLocks noChangeAspect="1"/>
          </p:cNvPicPr>
          <p:nvPr/>
        </p:nvPicPr>
        <p:blipFill>
          <a:blip r:embed="rId3"/>
          <a:stretch>
            <a:fillRect/>
          </a:stretch>
        </p:blipFill>
        <p:spPr bwMode="auto">
          <a:xfrm>
            <a:off x="1835696" y="1988840"/>
            <a:ext cx="4773922" cy="2213472"/>
          </a:xfrm>
          <a:prstGeom prst="rect">
            <a:avLst/>
          </a:prstGeom>
          <a:noFill/>
          <a:ln w="9525">
            <a:noFill/>
            <a:miter lim="800000"/>
            <a:headEnd/>
            <a:tailEnd/>
          </a:ln>
          <a:effectLst/>
        </p:spPr>
      </p:pic>
    </p:spTree>
    <p:extLst>
      <p:ext uri="{BB962C8B-B14F-4D97-AF65-F5344CB8AC3E}">
        <p14:creationId xmlns:p14="http://schemas.microsoft.com/office/powerpoint/2010/main" val="918995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83F-99F0-F041-AC3B-5338FE35A545}"/>
              </a:ext>
            </a:extLst>
          </p:cNvPr>
          <p:cNvSpPr>
            <a:spLocks noGrp="1"/>
          </p:cNvSpPr>
          <p:nvPr>
            <p:ph type="title"/>
          </p:nvPr>
        </p:nvSpPr>
        <p:spPr/>
        <p:txBody>
          <a:bodyPr/>
          <a:lstStyle/>
          <a:p>
            <a:r>
              <a:rPr lang="en-US" dirty="0"/>
              <a:t>Global Co-occurrence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378F-53D1-E741-8A9A-F021A0F13B48}"/>
                  </a:ext>
                </a:extLst>
              </p:cNvPr>
              <p:cNvSpPr>
                <a:spLocks noGrp="1"/>
              </p:cNvSpPr>
              <p:nvPr>
                <p:ph idx="1"/>
              </p:nvPr>
            </p:nvSpPr>
            <p:spPr/>
            <p:txBody>
              <a:bodyPr/>
              <a:lstStyle/>
              <a:p>
                <a:r>
                  <a:rPr lang="en-US" dirty="0"/>
                  <a:t>Word embeddings with global vectors (</a:t>
                </a:r>
                <a:r>
                  <a:rPr lang="en-US" dirty="0" err="1"/>
                  <a:t>GloVe</a:t>
                </a:r>
                <a:r>
                  <a:rPr lang="en-US" dirty="0"/>
                  <a:t>)</a:t>
                </a:r>
              </a:p>
              <a:p>
                <a:pPr marL="457200" indent="-457200">
                  <a:buFont typeface="Arial" panose="020B0604020202020204" pitchFamily="34" charset="0"/>
                  <a:buChar char="•"/>
                </a:pPr>
                <a:r>
                  <a:rPr lang="en-US" sz="2800" dirty="0"/>
                  <a:t>Denote by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oMath>
                </a14:m>
                <a:r>
                  <a:rPr lang="en-US" sz="2800" dirty="0"/>
                  <a:t> the global co-occurrence count of words </a:t>
                </a:r>
                <a14:m>
                  <m:oMath xmlns:m="http://schemas.openxmlformats.org/officeDocument/2006/math">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i="1">
                            <a:latin typeface="Cambria Math" panose="02040503050406030204" pitchFamily="18" charset="0"/>
                          </a:rPr>
                          <m:t>𝑖</m:t>
                        </m:r>
                      </m:sub>
                    </m:sSub>
                  </m:oMath>
                </a14:m>
                <a:r>
                  <a:rPr lang="en-US" sz="2800" dirty="0"/>
                  <a:t> and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oMath>
                </a14:m>
                <a:r>
                  <a:rPr lang="en-US" sz="2800" dirty="0"/>
                  <a:t> in the vocabulary, where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oMath>
                </a14:m>
                <a:r>
                  <a:rPr lang="en-US" sz="2800" dirty="0"/>
                  <a:t> is the center word and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oMath>
                </a14:m>
                <a:r>
                  <a:rPr lang="en-US" sz="2800" dirty="0"/>
                  <a:t> is the context word</a:t>
                </a:r>
              </a:p>
              <a:p>
                <a:pPr marL="457200" indent="-457200">
                  <a:buFont typeface="Arial" panose="020B0604020202020204" pitchFamily="34" charset="0"/>
                  <a:buChar char="•"/>
                </a:pPr>
                <a:r>
                  <a:rPr lang="en-US" sz="2800" dirty="0"/>
                  <a:t>Note: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b="0" i="1" smtClean="0">
                            <a:latin typeface="Cambria Math" panose="02040503050406030204" pitchFamily="18" charset="0"/>
                          </a:rPr>
                          <m:t>𝑘𝑖</m:t>
                        </m:r>
                      </m:sub>
                    </m:sSub>
                  </m:oMath>
                </a14:m>
                <a:endParaRPr lang="en-US" sz="2800" dirty="0"/>
              </a:p>
              <a:p>
                <a:pPr marL="457200" indent="-457200">
                  <a:buFont typeface="Arial" panose="020B0604020202020204" pitchFamily="34" charset="0"/>
                  <a:buChar char="•"/>
                </a:pPr>
                <a:r>
                  <a:rPr lang="en-US" sz="2800" dirty="0"/>
                  <a:t>Denote by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oMath>
                </a14:m>
                <a:r>
                  <a:rPr lang="en-US" sz="2800" dirty="0"/>
                  <a:t> the total number of context words occurring for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oMath>
                </a14:m>
                <a:r>
                  <a:rPr lang="en-US" sz="2800" dirty="0"/>
                  <a:t> </a:t>
                </a:r>
                <a:endParaRPr lang="en-US" dirty="0"/>
              </a:p>
              <a:p>
                <a:r>
                  <a:rPr lang="en-US" dirty="0"/>
                  <a:t>Then </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ea typeface="Cambria Math" panose="02040503050406030204" pitchFamily="18" charset="0"/>
                        </a:rPr>
                        <m:t>𝑃</m:t>
                      </m:r>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r>
                            <a:rPr lang="fr-CH" i="1">
                              <a:latin typeface="Cambria Math" panose="02040503050406030204" pitchFamily="18" charset="0"/>
                            </a:rPr>
                            <m:t>|</m:t>
                          </m:r>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𝑘</m:t>
                              </m:r>
                            </m:sub>
                          </m:sSub>
                        </m:e>
                      </m:d>
                      <m:r>
                        <a:rPr lang="fr-CH" i="1">
                          <a:latin typeface="Cambria Math" panose="02040503050406030204" pitchFamily="18" charset="0"/>
                        </a:rPr>
                        <m:t>=</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num>
                        <m:den>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den>
                      </m:f>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175378F-53D1-E741-8A9A-F021A0F13B48}"/>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52653DE-1617-804E-9AF8-D0D97D98C56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7673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Computation in Concept Space</a:t>
            </a:r>
          </a:p>
        </p:txBody>
      </p:sp>
      <p:sp>
        <p:nvSpPr>
          <p:cNvPr id="3" name="Content Placeholder 2"/>
          <p:cNvSpPr>
            <a:spLocks noGrp="1"/>
          </p:cNvSpPr>
          <p:nvPr>
            <p:ph idx="1"/>
          </p:nvPr>
        </p:nvSpPr>
        <p:spPr/>
        <p:txBody>
          <a:bodyPr/>
          <a:lstStyle/>
          <a:p>
            <a:r>
              <a:rPr lang="en-GB" sz="2800" dirty="0"/>
              <a:t>Concept represented by terms, e.g.</a:t>
            </a:r>
          </a:p>
          <a:p>
            <a:r>
              <a:rPr lang="en-GB" sz="2800" dirty="0"/>
              <a:t>	device = {</a:t>
            </a:r>
            <a:r>
              <a:rPr lang="en-GB" sz="2800" dirty="0" err="1">
                <a:solidFill>
                  <a:srgbClr val="000000"/>
                </a:solidFill>
              </a:rPr>
              <a:t>iOS</a:t>
            </a:r>
            <a:r>
              <a:rPr lang="en-GB" sz="2800" dirty="0">
                <a:solidFill>
                  <a:srgbClr val="000000"/>
                </a:solidFill>
              </a:rPr>
              <a:t>, </a:t>
            </a:r>
            <a:r>
              <a:rPr lang="en-GB" sz="2800" dirty="0" err="1">
                <a:solidFill>
                  <a:srgbClr val="000000"/>
                </a:solidFill>
              </a:rPr>
              <a:t>iPad</a:t>
            </a:r>
            <a:r>
              <a:rPr lang="en-GB" sz="2800" dirty="0">
                <a:solidFill>
                  <a:srgbClr val="000000"/>
                </a:solidFill>
              </a:rPr>
              <a:t>, RIM, mobile, handy, </a:t>
            </a:r>
            <a:br>
              <a:rPr lang="en-GB" sz="2800" dirty="0">
                <a:solidFill>
                  <a:srgbClr val="000000"/>
                </a:solidFill>
              </a:rPr>
            </a:br>
            <a:r>
              <a:rPr lang="en-GB" sz="2800" dirty="0">
                <a:solidFill>
                  <a:srgbClr val="000000"/>
                </a:solidFill>
              </a:rPr>
              <a:t>		       tablet, apple, blackberry}</a:t>
            </a:r>
          </a:p>
          <a:p>
            <a:r>
              <a:rPr lang="en-GB" sz="2800" dirty="0">
                <a:solidFill>
                  <a:srgbClr val="000000"/>
                </a:solidFill>
              </a:rPr>
              <a:t>Document represented by concept vector, counting number of concept terms, e.g.</a:t>
            </a:r>
          </a:p>
          <a:p>
            <a:r>
              <a:rPr lang="en-GB" sz="2800" dirty="0">
                <a:solidFill>
                  <a:srgbClr val="000000"/>
                </a:solidFill>
              </a:rPr>
              <a:t>	doc</a:t>
            </a:r>
            <a:r>
              <a:rPr lang="en-GB" sz="2800" baseline="-25000" dirty="0">
                <a:solidFill>
                  <a:srgbClr val="000000"/>
                </a:solidFill>
              </a:rPr>
              <a:t>1</a:t>
            </a:r>
            <a:r>
              <a:rPr lang="en-GB" sz="2800" dirty="0">
                <a:solidFill>
                  <a:srgbClr val="000000"/>
                </a:solidFill>
              </a:rPr>
              <a:t> = (4, 3, 3, 1)</a:t>
            </a:r>
            <a:br>
              <a:rPr lang="en-GB" sz="2800" dirty="0">
                <a:solidFill>
                  <a:srgbClr val="000000"/>
                </a:solidFill>
              </a:rPr>
            </a:br>
            <a:r>
              <a:rPr lang="en-GB" sz="2800" dirty="0">
                <a:solidFill>
                  <a:srgbClr val="000000"/>
                </a:solidFill>
              </a:rPr>
              <a:t>	doc</a:t>
            </a:r>
            <a:r>
              <a:rPr lang="en-GB" sz="2800" baseline="-25000" dirty="0">
                <a:solidFill>
                  <a:srgbClr val="000000"/>
                </a:solidFill>
              </a:rPr>
              <a:t>3</a:t>
            </a:r>
            <a:r>
              <a:rPr lang="en-GB" sz="2800" dirty="0">
                <a:solidFill>
                  <a:srgbClr val="000000"/>
                </a:solidFill>
              </a:rPr>
              <a:t> = (0, 0, 5, 2)</a:t>
            </a:r>
          </a:p>
          <a:p>
            <a:r>
              <a:rPr lang="en-GB" sz="2800" dirty="0"/>
              <a:t>Similarity computed by scalar product of normalized concept vectors</a:t>
            </a: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66758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B04E-E5DC-374D-A0B9-A2172A76488A}"/>
              </a:ext>
            </a:extLst>
          </p:cNvPr>
          <p:cNvSpPr>
            <a:spLocks noGrp="1"/>
          </p:cNvSpPr>
          <p:nvPr>
            <p:ph type="title"/>
          </p:nvPr>
        </p:nvSpPr>
        <p:spPr/>
        <p:txBody>
          <a:bodyPr/>
          <a:lstStyle/>
          <a:p>
            <a:r>
              <a:rPr lang="en-US" dirty="0"/>
              <a:t>Modeling Ratios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813628-A6E7-3441-8E32-5375E2DEE4BC}"/>
                  </a:ext>
                </a:extLst>
              </p:cNvPr>
              <p:cNvSpPr>
                <a:spLocks noGrp="1"/>
              </p:cNvSpPr>
              <p:nvPr>
                <p:ph idx="1"/>
              </p:nvPr>
            </p:nvSpPr>
            <p:spPr/>
            <p:txBody>
              <a:bodyPr/>
              <a:lstStyle/>
              <a:p>
                <a:r>
                  <a:rPr lang="en-US" sz="2800" dirty="0"/>
                  <a:t>Find a function f such that for three words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𝑘</m:t>
                        </m:r>
                      </m:sub>
                    </m:sSub>
                  </m:oMath>
                </a14:m>
                <a:endParaRPr lang="en-US" sz="2800" dirty="0"/>
              </a:p>
              <a:p>
                <a:pPr/>
                <a14:m>
                  <m:oMathPara xmlns:m="http://schemas.openxmlformats.org/officeDocument/2006/math">
                    <m:oMathParaPr>
                      <m:jc m:val="centerGroup"/>
                    </m:oMathParaPr>
                    <m:oMath xmlns:m="http://schemas.openxmlformats.org/officeDocument/2006/math">
                      <m:r>
                        <a:rPr lang="fr-CH" sz="2800" i="1" smtClean="0">
                          <a:latin typeface="Cambria Math" panose="02040503050406030204" pitchFamily="18" charset="0"/>
                        </a:rPr>
                        <m:t>𝑓</m:t>
                      </m:r>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r>
                        <a:rPr lang="fr-CH" sz="2800" i="1">
                          <a:latin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fr-CH" sz="2800" i="1">
                              <a:latin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𝑖</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e>
                          </m:d>
                        </m:num>
                        <m:den>
                          <m:r>
                            <a:rPr lang="fr-CH" sz="2800" i="1">
                              <a:latin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𝑗</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e>
                          </m:d>
                        </m:den>
                      </m:f>
                    </m:oMath>
                  </m:oMathPara>
                </a14:m>
                <a:endParaRPr lang="en-US" sz="2800" dirty="0"/>
              </a:p>
              <a:p>
                <a:r>
                  <a:rPr lang="en-US" sz="2800" dirty="0"/>
                  <a:t>If we choose </a:t>
                </a:r>
              </a:p>
              <a:p>
                <a:r>
                  <a:rPr lang="en-US" sz="2800" dirty="0">
                    <a:ea typeface="Cambria Math" panose="02040503050406030204" pitchFamily="18" charset="0"/>
                    <a:cs typeface="Cambria Math" charset="0"/>
                  </a:rPr>
                  <a:t>	</a:t>
                </a:r>
                <a:r>
                  <a:rPr lang="en-US" sz="2800" dirty="0"/>
                  <a:t>	</a:t>
                </a:r>
                <a14:m>
                  <m:oMath xmlns:m="http://schemas.openxmlformats.org/officeDocument/2006/math">
                    <m:r>
                      <a:rPr lang="fr-CH" sz="2800" i="1">
                        <a:latin typeface="Cambria Math" panose="02040503050406030204" pitchFamily="18" charset="0"/>
                      </a:rPr>
                      <m:t>𝑓</m:t>
                    </m:r>
                    <m:d>
                      <m:dPr>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e>
                    </m:d>
                    <m:r>
                      <a:rPr lang="fr-CH" sz="2800" i="1">
                        <a:latin typeface="Cambria Math" panose="02040503050406030204" pitchFamily="18" charset="0"/>
                      </a:rPr>
                      <m:t>=</m:t>
                    </m:r>
                    <m:sSup>
                      <m:sSupPr>
                        <m:ctrlPr>
                          <a:rPr lang="fr-CH" sz="2800" i="1" smtClean="0">
                            <a:latin typeface="Cambria Math" panose="02040503050406030204" pitchFamily="18" charset="0"/>
                          </a:rPr>
                        </m:ctrlPr>
                      </m:sSupPr>
                      <m:e>
                        <m:r>
                          <a:rPr lang="fr-CH" sz="2800" i="1" smtClean="0">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r>
                          <a:rPr lang="fr-CH" sz="2800" b="0" i="1" smtClean="0">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num>
                      <m:den>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𝑗</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den>
                    </m:f>
                  </m:oMath>
                </a14:m>
                <a:endParaRPr lang="en-US" sz="2800" dirty="0"/>
              </a:p>
              <a:p>
                <a:r>
                  <a:rPr lang="en-US" sz="2800" dirty="0"/>
                  <a:t>we get</a:t>
                </a:r>
              </a:p>
              <a:p>
                <a:pPr/>
                <a14:m>
                  <m:oMathPara xmlns:m="http://schemas.openxmlformats.org/officeDocument/2006/math">
                    <m:oMathParaPr>
                      <m:jc m:val="center"/>
                    </m:oMathParaPr>
                    <m:oMath xmlns:m="http://schemas.openxmlformats.org/officeDocument/2006/math">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𝑘</m:t>
                              </m:r>
                            </m:sub>
                          </m:sSub>
                        </m:sup>
                      </m:sSup>
                      <m:r>
                        <a:rPr lang="fr-CH" sz="2800" i="1">
                          <a:latin typeface="Cambria Math" panose="02040503050406030204" pitchFamily="18" charset="0"/>
                          <a:ea typeface="Cambria Math" charset="0"/>
                          <a:cs typeface="Cambria Math" charset="0"/>
                        </a:rPr>
                        <m:t>=</m:t>
                      </m:r>
                      <m:r>
                        <a:rPr lang="fr-CH" sz="2800" i="1">
                          <a:latin typeface="Cambria Math" panose="02040503050406030204" pitchFamily="18" charset="0"/>
                          <a:ea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A0813628-A6E7-3441-8E32-5375E2DEE4BC}"/>
                  </a:ext>
                </a:extLst>
              </p:cNvPr>
              <p:cNvSpPr>
                <a:spLocks noGrp="1" noRot="1" noChangeAspect="1" noMove="1" noResize="1" noEditPoints="1" noAdjustHandles="1" noChangeArrowheads="1" noChangeShapeType="1" noTextEdit="1"/>
              </p:cNvSpPr>
              <p:nvPr>
                <p:ph idx="1"/>
              </p:nvPr>
            </p:nvSpPr>
            <p:spPr>
              <a:blipFill>
                <a:blip r:embed="rId3"/>
                <a:stretch>
                  <a:fillRect l="-1374" t="-10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E9EB271-068F-9E42-95F2-378B3529807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67874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DFDC-A303-E740-82AF-91FA17479C4F}"/>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1AB3D-8D15-8F4D-95D7-A103C0A3CC0D}"/>
                  </a:ext>
                </a:extLst>
              </p:cNvPr>
              <p:cNvSpPr>
                <a:spLocks noGrp="1"/>
              </p:cNvSpPr>
              <p:nvPr>
                <p:ph idx="1"/>
              </p:nvPr>
            </p:nvSpPr>
            <p:spPr/>
            <p:txBody>
              <a:bodyPr/>
              <a:lstStyle/>
              <a:p>
                <a:r>
                  <a:rPr lang="en-US" dirty="0"/>
                  <a:t>With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𝑖</m:t>
                        </m:r>
                      </m:sub>
                    </m:sSub>
                  </m:oMath>
                </a14:m>
                <a:r>
                  <a:rPr lang="en-US" dirty="0"/>
                  <a:t> and context words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𝑘</m:t>
                        </m:r>
                      </m:sub>
                    </m:sSub>
                  </m:oMath>
                </a14:m>
                <a:endParaRPr lang="en-US" dirty="0"/>
              </a:p>
              <a:p>
                <a:r>
                  <a:rPr lang="en-US" dirty="0"/>
                  <a:t>Assume</a:t>
                </a:r>
              </a:p>
              <a:p>
                <a:pPr/>
                <a14:m>
                  <m:oMathPara xmlns:m="http://schemas.openxmlformats.org/officeDocument/2006/math">
                    <m:oMathParaPr>
                      <m:jc m:val="centerGroup"/>
                    </m:oMathParaPr>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sup>
                      </m:sSup>
                      <m:r>
                        <a:rPr lang="fr-CH" b="0" i="1" smtClean="0">
                          <a:latin typeface="Cambria Math" panose="02040503050406030204" pitchFamily="18" charset="0"/>
                          <a:ea typeface="Cambria Math" charset="0"/>
                          <a:cs typeface="Cambria Math" charset="0"/>
                        </a:rPr>
                        <m:t>=</m:t>
                      </m:r>
                      <m:r>
                        <a:rPr lang="fr-CH" i="1">
                          <a:latin typeface="Cambria Math" panose="02040503050406030204" pitchFamily="18" charset="0"/>
                          <a:ea typeface="Cambria Math" panose="02040503050406030204" pitchFamily="18" charset="0"/>
                        </a:rPr>
                        <m:t>𝑃</m:t>
                      </m:r>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𝑘</m:t>
                              </m:r>
                            </m:sub>
                          </m:sSub>
                        </m:e>
                      </m:d>
                      <m:r>
                        <a:rPr lang="fr-CH" b="0" i="1" smtClean="0">
                          <a:latin typeface="Cambria Math" panose="02040503050406030204" pitchFamily="18" charset="0"/>
                        </a:rPr>
                        <m:t>=</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num>
                        <m:den>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den>
                      </m:f>
                    </m:oMath>
                  </m:oMathPara>
                </a14:m>
                <a:endParaRPr lang="en-US" dirty="0"/>
              </a:p>
              <a:p>
                <a:r>
                  <a:rPr lang="en-US" dirty="0"/>
                  <a:t>taking the logarithm</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e>
                      </m:func>
                    </m:oMath>
                  </m:oMathPara>
                </a14:m>
                <a:endParaRPr lang="en-US" dirty="0"/>
              </a:p>
              <a:p>
                <a:r>
                  <a:rPr lang="en-US" dirty="0"/>
                  <a:t>Adding additional bias terms </a:t>
                </a:r>
                <a:r>
                  <a:rPr lang="fr-CH" dirty="0"/>
                  <a:t>for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𝑘</m:t>
                        </m:r>
                      </m:sub>
                    </m:sSub>
                  </m:oMath>
                </a14:m>
                <a:endParaRPr lang="en-US" dirty="0"/>
              </a:p>
              <a:p>
                <a:r>
                  <a:rPr lang="en-US" dirty="0"/>
                  <a:t>	</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charset="0"/>
                        <a:cs typeface="Cambria Math" charset="0"/>
                      </a:rPr>
                      <m:t>+</m:t>
                    </m:r>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𝑖</m:t>
                        </m:r>
                      </m:sub>
                    </m:sSub>
                    <m:r>
                      <a:rPr lang="fr-CH" b="0" i="1" smtClean="0">
                        <a:latin typeface="Cambria Math" panose="02040503050406030204" pitchFamily="18" charset="0"/>
                        <a:ea typeface="Cambria Math" charset="0"/>
                      </a:rPr>
                      <m:t>+</m:t>
                    </m:r>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𝑘</m:t>
                        </m:r>
                      </m:sub>
                    </m:sSub>
                    <m:r>
                      <a:rPr lang="fr-CH" i="1" smtClean="0">
                        <a:latin typeface="Cambria Math" panose="02040503050406030204" pitchFamily="18" charset="0"/>
                        <a:ea typeface="Cambria Math" panose="02040503050406030204" pitchFamily="18" charset="0"/>
                      </a:rPr>
                      <m:t>≈</m:t>
                    </m:r>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e>
                    </m:func>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11AB3D-8D15-8F4D-95D7-A103C0A3CC0D}"/>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D847FD0-9F0C-C441-BE42-B8B1C5EF73D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57403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3C76-E622-254B-A78A-DEF5AF120C07}"/>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09EBA-C976-1A45-AD85-D5B0C50AB3CB}"/>
                  </a:ext>
                </a:extLst>
              </p:cNvPr>
              <p:cNvSpPr>
                <a:spLocks noGrp="1"/>
              </p:cNvSpPr>
              <p:nvPr>
                <p:ph idx="1"/>
              </p:nvPr>
            </p:nvSpPr>
            <p:spPr/>
            <p:txBody>
              <a:bodyPr/>
              <a:lstStyle/>
              <a:p>
                <a:r>
                  <a:rPr lang="en-US" dirty="0"/>
                  <a:t>Squared error loss with weights</a:t>
                </a:r>
              </a:p>
              <a:p>
                <a:endParaRPr lang="en-US" dirty="0"/>
              </a:p>
              <a:p>
                <a:pPr/>
                <a14:m>
                  <m:oMathPara xmlns:m="http://schemas.openxmlformats.org/officeDocument/2006/math">
                    <m:oMathParaPr>
                      <m:jc m:val="centerGroup"/>
                    </m:oMathParaPr>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𝑚</m:t>
                          </m:r>
                        </m:sup>
                        <m:e>
                          <m:nary>
                            <m:naryPr>
                              <m:chr m:val="∑"/>
                              <m:limLoc m:val="subSup"/>
                              <m:ctrlPr>
                                <a:rPr lang="en-US" i="1" smtClean="0">
                                  <a:latin typeface="Cambria Math" panose="02040503050406030204" pitchFamily="18" charset="0"/>
                                </a:rPr>
                              </m:ctrlPr>
                            </m:naryPr>
                            <m:sub>
                              <m:r>
                                <m:rPr>
                                  <m:brk m:alnAt="1"/>
                                </m:rPr>
                                <a:rPr lang="fr-CH" b="0" i="1" smtClean="0">
                                  <a:latin typeface="Cambria Math" panose="02040503050406030204" pitchFamily="18" charset="0"/>
                                </a:rPr>
                                <m:t>𝑗</m:t>
                              </m:r>
                              <m:r>
                                <a:rPr lang="fr-CH" b="0" i="1" smtClean="0">
                                  <a:latin typeface="Cambria Math" panose="02040503050406030204" pitchFamily="18" charset="0"/>
                                </a:rPr>
                                <m:t>=1</m:t>
                              </m:r>
                            </m:sub>
                            <m:sup>
                              <m:r>
                                <a:rPr lang="fr-CH" b="0" i="1" smtClean="0">
                                  <a:latin typeface="Cambria Math" panose="02040503050406030204" pitchFamily="18" charset="0"/>
                                </a:rPr>
                                <m:t>𝑚</m:t>
                              </m:r>
                            </m:sup>
                            <m:e>
                              <m:r>
                                <a:rPr lang="fr-CH" b="0" i="1" smtClean="0">
                                  <a:latin typeface="Cambria Math" panose="02040503050406030204" pitchFamily="18" charset="0"/>
                                </a:rPr>
                                <m:t>h</m:t>
                              </m:r>
                              <m:r>
                                <a:rPr lang="fr-CH" b="0" i="1" smtClean="0">
                                  <a:latin typeface="Cambria Math" panose="02040503050406030204" pitchFamily="18" charset="0"/>
                                </a:rPr>
                                <m:t>(</m:t>
                              </m:r>
                            </m:e>
                          </m:nary>
                        </m:e>
                      </m:nary>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charset="0"/>
                              <a:cs typeface="Cambria Math" charset="0"/>
                            </a:rPr>
                            <m:t>+</m:t>
                          </m:r>
                          <m:sSub>
                            <m:sSubPr>
                              <m:ctrlPr>
                                <a:rPr lang="fr-CH" i="1">
                                  <a:latin typeface="Cambria Math" panose="02040503050406030204" pitchFamily="18" charset="0"/>
                                  <a:ea typeface="Cambria Math" charset="0"/>
                                </a:rPr>
                              </m:ctrlPr>
                            </m:sSubPr>
                            <m:e>
                              <m:r>
                                <a:rPr lang="fr-CH" b="1" i="1">
                                  <a:latin typeface="Cambria Math" panose="02040503050406030204" pitchFamily="18" charset="0"/>
                                  <a:ea typeface="Cambria Math" charset="0"/>
                                </a:rPr>
                                <m:t>𝒃</m:t>
                              </m:r>
                            </m:e>
                            <m:sub>
                              <m:r>
                                <a:rPr lang="fr-CH" i="1">
                                  <a:latin typeface="Cambria Math" panose="02040503050406030204" pitchFamily="18" charset="0"/>
                                  <a:ea typeface="Cambria Math" charset="0"/>
                                </a:rPr>
                                <m:t>𝑖</m:t>
                              </m:r>
                            </m:sub>
                          </m:sSub>
                          <m:r>
                            <a:rPr lang="fr-CH" i="1">
                              <a:latin typeface="Cambria Math" panose="02040503050406030204" pitchFamily="18" charset="0"/>
                              <a:ea typeface="Cambria Math" charset="0"/>
                            </a:rPr>
                            <m:t>+</m:t>
                          </m:r>
                          <m:sSub>
                            <m:sSubPr>
                              <m:ctrlPr>
                                <a:rPr lang="fr-CH" i="1">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i="1">
                                  <a:latin typeface="Cambria Math" panose="02040503050406030204" pitchFamily="18" charset="0"/>
                                  <a:ea typeface="Cambria Math" charset="0"/>
                                </a:rPr>
                                <m:t>𝑗</m:t>
                              </m:r>
                            </m:sub>
                          </m:sSub>
                          <m:r>
                            <a:rPr lang="fr-CH">
                              <a:latin typeface="Cambria Math" panose="02040503050406030204" pitchFamily="18" charset="0"/>
                              <a:ea typeface="Cambria Math" charset="0"/>
                            </a:rPr>
                            <m:t>−</m:t>
                          </m:r>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𝑖𝑗</m:t>
                                  </m:r>
                                </m:sub>
                              </m:sSub>
                            </m:e>
                          </m:func>
                          <m:r>
                            <a:rPr lang="fr-CH" i="1">
                              <a:latin typeface="Cambria Math" panose="02040503050406030204" pitchFamily="18" charset="0"/>
                            </a:rPr>
                            <m:t>)</m:t>
                          </m:r>
                        </m:e>
                        <m:sup>
                          <m:r>
                            <a:rPr lang="fr-CH" b="0" i="1" smtClean="0">
                              <a:latin typeface="Cambria Math" panose="02040503050406030204" pitchFamily="18" charset="0"/>
                            </a:rPr>
                            <m:t>2</m:t>
                          </m:r>
                        </m:sup>
                      </m:sSup>
                    </m:oMath>
                  </m:oMathPara>
                </a14:m>
                <a:endParaRPr lang="en-US" dirty="0"/>
              </a:p>
              <a:p>
                <a:endParaRPr lang="en-US" dirty="0"/>
              </a:p>
              <a:p>
                <a:r>
                  <a:rPr lang="en-US" dirty="0"/>
                  <a:t>Weight function</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h</m:t>
                      </m:r>
                      <m:d>
                        <m:dPr>
                          <m:ctrlPr>
                            <a:rPr lang="fr-CH" b="0" i="1" smtClean="0">
                              <a:latin typeface="Cambria Math" panose="02040503050406030204" pitchFamily="18" charset="0"/>
                            </a:rPr>
                          </m:ctrlPr>
                        </m:dPr>
                        <m:e>
                          <m:r>
                            <a:rPr lang="fr-CH" b="0" i="1" smtClean="0">
                              <a:latin typeface="Cambria Math" panose="02040503050406030204" pitchFamily="18" charset="0"/>
                            </a:rPr>
                            <m:t>𝑥</m:t>
                          </m:r>
                        </m:e>
                      </m:d>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m:rPr>
                              <m:sty m:val="p"/>
                            </m:rPr>
                            <a:rPr lang="fr-CH" b="0" i="0" smtClean="0">
                              <a:latin typeface="Cambria Math" panose="02040503050406030204" pitchFamily="18" charset="0"/>
                            </a:rPr>
                            <m:t>min</m:t>
                          </m:r>
                          <m:r>
                            <a:rPr lang="fr-CH" b="0" i="1" smtClean="0">
                              <a:latin typeface="Cambria Math" panose="02040503050406030204" pitchFamily="18" charset="0"/>
                            </a:rPr>
                            <m:t>⁡(</m:t>
                          </m:r>
                          <m:d>
                            <m:dPr>
                              <m:ctrlPr>
                                <a:rPr lang="fr-CH" b="0" i="1" smtClean="0">
                                  <a:latin typeface="Cambria Math" panose="02040503050406030204" pitchFamily="18" charset="0"/>
                                </a:rPr>
                              </m:ctrlPr>
                            </m:dPr>
                            <m:e>
                              <m:f>
                                <m:fPr>
                                  <m:ctrlPr>
                                    <a:rPr lang="fr-CH" b="0" i="1" smtClean="0">
                                      <a:latin typeface="Cambria Math" panose="02040503050406030204" pitchFamily="18" charset="0"/>
                                    </a:rPr>
                                  </m:ctrlPr>
                                </m:fPr>
                                <m:num>
                                  <m:r>
                                    <a:rPr lang="fr-CH" b="0" i="1" smtClean="0">
                                      <a:latin typeface="Cambria Math" panose="02040503050406030204" pitchFamily="18" charset="0"/>
                                    </a:rPr>
                                    <m:t>𝑥</m:t>
                                  </m:r>
                                </m:num>
                                <m:den>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𝑚𝑎𝑥</m:t>
                                      </m:r>
                                    </m:sub>
                                  </m:sSub>
                                </m:den>
                              </m:f>
                            </m:e>
                          </m:d>
                        </m:e>
                        <m:sup>
                          <m:r>
                            <a:rPr lang="fr-CH" b="0" i="1" smtClean="0">
                              <a:latin typeface="Cambria Math" panose="02040503050406030204" pitchFamily="18" charset="0"/>
                              <a:ea typeface="Cambria Math" panose="02040503050406030204" pitchFamily="18" charset="0"/>
                            </a:rPr>
                            <m:t>𝛽</m:t>
                          </m:r>
                        </m:sup>
                      </m:sSup>
                      <m:r>
                        <a:rPr lang="fr-CH" b="0" i="1" smtClean="0">
                          <a:latin typeface="Cambria Math" panose="02040503050406030204" pitchFamily="18" charset="0"/>
                          <a:ea typeface="Cambria Math" panose="02040503050406030204" pitchFamily="18" charset="0"/>
                        </a:rPr>
                        <m:t>,1)</m:t>
                      </m:r>
                    </m:oMath>
                  </m:oMathPara>
                </a14:m>
                <a:endParaRPr lang="en-US" dirty="0"/>
              </a:p>
              <a:p>
                <a:r>
                  <a:rPr lang="en-US" dirty="0"/>
                  <a:t>With </a:t>
                </a:r>
                <a14:m>
                  <m:oMath xmlns:m="http://schemas.openxmlformats.org/officeDocument/2006/math">
                    <m:r>
                      <a:rPr lang="fr-CH" i="1">
                        <a:latin typeface="Cambria Math" panose="02040503050406030204" pitchFamily="18" charset="0"/>
                        <a:ea typeface="Cambria Math" panose="02040503050406030204" pitchFamily="18" charset="0"/>
                      </a:rPr>
                      <m:t>𝛽</m:t>
                    </m:r>
                    <m:r>
                      <a:rPr lang="fr-CH" b="0" i="1" smtClean="0">
                        <a:latin typeface="Cambria Math" panose="02040503050406030204" pitchFamily="18" charset="0"/>
                        <a:ea typeface="Cambria Math" panose="02040503050406030204" pitchFamily="18" charset="0"/>
                      </a:rPr>
                      <m:t>=0.75</m:t>
                    </m:r>
                  </m:oMath>
                </a14:m>
                <a:r>
                  <a:rPr lang="en-US" dirty="0"/>
                  <a:t> and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𝑚𝑎𝑥</m:t>
                        </m:r>
                      </m:sub>
                    </m:sSub>
                    <m:r>
                      <a:rPr lang="fr-CH" b="0" i="1" smtClean="0">
                        <a:latin typeface="Cambria Math" panose="02040503050406030204" pitchFamily="18" charset="0"/>
                      </a:rPr>
                      <m:t>=100</m:t>
                    </m:r>
                  </m:oMath>
                </a14:m>
                <a:endParaRPr lang="en-US" dirty="0"/>
              </a:p>
            </p:txBody>
          </p:sp>
        </mc:Choice>
        <mc:Fallback xmlns="">
          <p:sp>
            <p:nvSpPr>
              <p:cNvPr id="3" name="Content Placeholder 2">
                <a:extLst>
                  <a:ext uri="{FF2B5EF4-FFF2-40B4-BE49-F238E27FC236}">
                    <a16:creationId xmlns:a16="http://schemas.microsoft.com/office/drawing/2014/main" id="{C4709EBA-C976-1A45-AD85-D5B0C50AB3CB}"/>
                  </a:ext>
                </a:extLst>
              </p:cNvPr>
              <p:cNvSpPr>
                <a:spLocks noGrp="1" noRot="1" noChangeAspect="1" noMove="1" noResize="1" noEditPoints="1" noAdjustHandles="1" noChangeArrowheads="1" noChangeShapeType="1" noTextEdit="1"/>
              </p:cNvSpPr>
              <p:nvPr>
                <p:ph idx="1"/>
              </p:nvPr>
            </p:nvSpPr>
            <p:spPr>
              <a:blipFill>
                <a:blip r:embed="rId3"/>
                <a:stretch>
                  <a:fillRect l="-17252" t="-14106" r="-1985" b="-27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3844CAE-FFB0-6B42-BC90-B0D3ED77927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014ECDB4-BF8A-084D-9C7F-69A994B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392" y="4221088"/>
            <a:ext cx="2700748" cy="1656184"/>
          </a:xfrm>
          <a:prstGeom prst="rect">
            <a:avLst/>
          </a:prstGeom>
        </p:spPr>
      </p:pic>
    </p:spTree>
    <p:extLst>
      <p:ext uri="{BB962C8B-B14F-4D97-AF65-F5344CB8AC3E}">
        <p14:creationId xmlns:p14="http://schemas.microsoft.com/office/powerpoint/2010/main" val="4220177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846980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719154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2639653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536810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omic Sans MS"/>
              <a:ea typeface="+mn-ea"/>
              <a:cs typeface="+mn-cs"/>
            </a:endParaRPr>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omic Sans MS"/>
              <a:ea typeface="+mn-ea"/>
              <a:cs typeface="+mn-cs"/>
            </a:endParaRPr>
          </a:p>
        </p:txBody>
      </p:sp>
      <p:sp>
        <p:nvSpPr>
          <p:cNvPr id="15" name="TextBox 14"/>
          <p:cNvSpPr txBox="1"/>
          <p:nvPr/>
        </p:nvSpPr>
        <p:spPr>
          <a:xfrm>
            <a:off x="4952565" y="910961"/>
            <a:ext cx="660758"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a:ln>
                  <a:noFill/>
                </a:ln>
                <a:solidFill>
                  <a:srgbClr val="FF0000"/>
                </a:solidFill>
                <a:effectLst/>
                <a:uLnTx/>
                <a:uFillTx/>
                <a:latin typeface="Tempus Sans ITC" pitchFamily="82" charset="0"/>
                <a:ea typeface="+mn-ea"/>
                <a:cs typeface="+mn-cs"/>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Tempus Sans ITC" pitchFamily="82" charset="0"/>
                <a:ea typeface="+mn-ea"/>
                <a:cs typeface="+mn-cs"/>
              </a:rPr>
              <a:t>positive</a:t>
            </a:r>
          </a:p>
        </p:txBody>
      </p:sp>
      <p:sp>
        <p:nvSpPr>
          <p:cNvPr id="17" name="TextBox 16"/>
          <p:cNvSpPr txBox="1"/>
          <p:nvPr/>
        </p:nvSpPr>
        <p:spPr>
          <a:xfrm>
            <a:off x="1292944" y="2512906"/>
            <a:ext cx="574196"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Tempus Sans ITC" pitchFamily="82" charset="0"/>
                <a:ea typeface="+mn-ea"/>
                <a:cs typeface="+mn-cs"/>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Tempus Sans ITC" pitchFamily="82" charset="0"/>
                <a:ea typeface="+mn-ea"/>
                <a:cs typeface="+mn-cs"/>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229128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4186913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©2021,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9" name="Picture 8" descr="Screen Shot 2017-03-26 at 10.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mpus Sans ITC" pitchFamily="82" charset="0"/>
                <a:ea typeface="+mn-ea"/>
                <a:cs typeface="+mn-cs"/>
              </a:rPr>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mpus Sans ITC" pitchFamily="82" charset="0"/>
                <a:ea typeface="+mn-ea"/>
                <a:cs typeface="+mn-cs"/>
              </a:rPr>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mpus Sans ITC" pitchFamily="82" charset="0"/>
                <a:ea typeface="+mn-ea"/>
                <a:cs typeface="+mn-cs"/>
              </a:rPr>
              <a:t>+8000</a:t>
            </a:r>
          </a:p>
        </p:txBody>
      </p:sp>
    </p:spTree>
    <p:extLst>
      <p:ext uri="{BB962C8B-B14F-4D97-AF65-F5344CB8AC3E}">
        <p14:creationId xmlns:p14="http://schemas.microsoft.com/office/powerpoint/2010/main" val="88388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p:cNvSpPr/>
          <p:nvPr/>
        </p:nvSpPr>
        <p:spPr>
          <a:xfrm>
            <a:off x="351770" y="1052736"/>
            <a:ext cx="2541080" cy="523220"/>
          </a:xfrm>
          <a:prstGeom prst="rect">
            <a:avLst/>
          </a:prstGeom>
        </p:spPr>
        <p:txBody>
          <a:bodyPr wrap="none">
            <a:spAutoFit/>
          </a:bodyPr>
          <a:lstStyle/>
          <a:p>
            <a:r>
              <a:rPr lang="en-GB" sz="2800" dirty="0">
                <a:latin typeface="Calibri" panose="020F0502020204030204" pitchFamily="34" charset="0"/>
                <a:cs typeface="Calibri" panose="020F0502020204030204" pitchFamily="34" charset="0"/>
              </a:rPr>
              <a:t>doc</a:t>
            </a:r>
            <a:r>
              <a:rPr lang="en-GB" sz="2800" baseline="-25000" dirty="0">
                <a:latin typeface="Calibri" panose="020F0502020204030204" pitchFamily="34" charset="0"/>
                <a:cs typeface="Calibri" panose="020F0502020204030204" pitchFamily="34" charset="0"/>
              </a:rPr>
              <a:t>1</a:t>
            </a:r>
            <a:r>
              <a:rPr lang="en-GB" sz="2800" dirty="0">
                <a:latin typeface="Calibri" panose="020F0502020204030204" pitchFamily="34" charset="0"/>
                <a:cs typeface="Calibri" panose="020F0502020204030204" pitchFamily="34" charset="0"/>
              </a:rPr>
              <a:t> = (4,3,3,1) </a:t>
            </a:r>
          </a:p>
        </p:txBody>
      </p:sp>
      <p:sp>
        <p:nvSpPr>
          <p:cNvPr id="6" name="Rectangle 5"/>
          <p:cNvSpPr/>
          <p:nvPr/>
        </p:nvSpPr>
        <p:spPr>
          <a:xfrm>
            <a:off x="3145160" y="1048244"/>
            <a:ext cx="2295821"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2</a:t>
            </a:r>
            <a:r>
              <a:rPr lang="en-GB" sz="2800" kern="0" dirty="0">
                <a:solidFill>
                  <a:srgbClr val="000000"/>
                </a:solidFill>
                <a:latin typeface="Calibri"/>
                <a:cs typeface="Calibri"/>
              </a:rPr>
              <a:t>=(3,1,3,3)</a:t>
            </a:r>
            <a:endParaRPr lang="en-GB" sz="1100" dirty="0"/>
          </a:p>
        </p:txBody>
      </p:sp>
      <p:sp>
        <p:nvSpPr>
          <p:cNvPr id="7" name="Rectangle 6"/>
          <p:cNvSpPr/>
          <p:nvPr/>
        </p:nvSpPr>
        <p:spPr>
          <a:xfrm>
            <a:off x="5889271" y="1048244"/>
            <a:ext cx="2234907" cy="523220"/>
          </a:xfrm>
          <a:prstGeom prst="rect">
            <a:avLst/>
          </a:prstGeom>
        </p:spPr>
        <p:txBody>
          <a:bodyPr wrap="none">
            <a:spAutoFit/>
          </a:bodyPr>
          <a:lstStyle/>
          <a:p>
            <a:r>
              <a:rPr lang="en-GB" sz="2800" kern="0" dirty="0">
                <a:solidFill>
                  <a:srgbClr val="000000"/>
                </a:solidFill>
                <a:latin typeface="Calibri"/>
                <a:cs typeface="Calibri"/>
              </a:rPr>
              <a:t>doc</a:t>
            </a:r>
            <a:r>
              <a:rPr lang="en-GB" sz="2800" kern="0" baseline="-25000" dirty="0">
                <a:solidFill>
                  <a:srgbClr val="000000"/>
                </a:solidFill>
                <a:latin typeface="Calibri"/>
                <a:cs typeface="Calibri"/>
              </a:rPr>
              <a:t>3</a:t>
            </a:r>
            <a:r>
              <a:rPr lang="en-GB" sz="2800" kern="0" dirty="0">
                <a:solidFill>
                  <a:srgbClr val="000000"/>
                </a:solidFill>
                <a:latin typeface="Calibri"/>
                <a:cs typeface="Calibri"/>
              </a:rPr>
              <a:t>=(0,0,5,2)</a:t>
            </a:r>
            <a:endParaRPr lang="en-GB" sz="1100" dirty="0"/>
          </a:p>
        </p:txBody>
      </p:sp>
      <p:sp>
        <p:nvSpPr>
          <p:cNvPr id="8" name="Folded Corner 7"/>
          <p:cNvSpPr/>
          <p:nvPr/>
        </p:nvSpPr>
        <p:spPr bwMode="auto">
          <a:xfrm>
            <a:off x="395537"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a:solidFill>
                  <a:srgbClr val="000000"/>
                </a:solidFill>
                <a:latin typeface="Calibri"/>
                <a:cs typeface="Calibri"/>
              </a:rPr>
              <a:t>apple blackberry orange </a:t>
            </a:r>
            <a:r>
              <a:rPr lang="en-GB" sz="3200" kern="0" dirty="0" err="1">
                <a:solidFill>
                  <a:srgbClr val="000000"/>
                </a:solidFill>
                <a:latin typeface="Calibri"/>
                <a:cs typeface="Calibri"/>
              </a:rPr>
              <a:t>vitamine</a:t>
            </a:r>
            <a:r>
              <a:rPr lang="en-GB" sz="3200" kern="0" dirty="0">
                <a:solidFill>
                  <a:srgbClr val="000000"/>
                </a:solidFill>
                <a:latin typeface="Calibri"/>
                <a:cs typeface="Calibri"/>
              </a:rPr>
              <a:t> fruit</a:t>
            </a:r>
            <a:br>
              <a:rPr lang="en-GB" sz="3200" kern="0" dirty="0">
                <a:solidFill>
                  <a:srgbClr val="000000"/>
                </a:solidFill>
                <a:latin typeface="Calibri"/>
                <a:cs typeface="Calibri"/>
              </a:rPr>
            </a:br>
            <a:r>
              <a:rPr lang="en-GB" sz="3200" kern="0" dirty="0">
                <a:solidFill>
                  <a:srgbClr val="000000"/>
                </a:solidFill>
                <a:latin typeface="Calibri"/>
                <a:cs typeface="Calibri"/>
              </a:rPr>
              <a:t>health</a:t>
            </a:r>
            <a:br>
              <a:rPr lang="en-GB" sz="3200" kern="0" dirty="0">
                <a:solidFill>
                  <a:srgbClr val="000000"/>
                </a:solidFill>
                <a:latin typeface="Calibri"/>
                <a:cs typeface="Calibri"/>
              </a:rPr>
            </a:br>
            <a:r>
              <a:rPr lang="en-GB" sz="3200" kern="0" dirty="0">
                <a:solidFill>
                  <a:srgbClr val="000000"/>
                </a:solidFill>
                <a:latin typeface="Calibri"/>
                <a:cs typeface="Calibri"/>
              </a:rPr>
              <a:t>tablet</a:t>
            </a:r>
          </a:p>
        </p:txBody>
      </p:sp>
      <p:sp>
        <p:nvSpPr>
          <p:cNvPr id="9" name="Folded Corner 8"/>
          <p:cNvSpPr/>
          <p:nvPr/>
        </p:nvSpPr>
        <p:spPr bwMode="auto">
          <a:xfrm>
            <a:off x="3131841"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a:solidFill>
                  <a:srgbClr val="000000"/>
                </a:solidFill>
                <a:latin typeface="Calibri"/>
                <a:cs typeface="Calibri"/>
              </a:rPr>
              <a:t>apple blackberry smartphone orange carrier tablet</a:t>
            </a:r>
            <a:br>
              <a:rPr lang="en-GB" sz="3200" kern="0" dirty="0">
                <a:solidFill>
                  <a:srgbClr val="000000"/>
                </a:solidFill>
                <a:latin typeface="Calibri"/>
                <a:cs typeface="Calibri"/>
              </a:rPr>
            </a:br>
            <a:r>
              <a:rPr lang="en-GB" sz="3200" kern="0" dirty="0" err="1">
                <a:solidFill>
                  <a:srgbClr val="000000"/>
                </a:solidFill>
                <a:latin typeface="Calibri"/>
                <a:cs typeface="Calibri"/>
              </a:rPr>
              <a:t>swisscom</a:t>
            </a:r>
            <a:r>
              <a:rPr lang="en-GB" sz="3200" kern="0" dirty="0">
                <a:solidFill>
                  <a:srgbClr val="000000"/>
                </a:solidFill>
                <a:latin typeface="Calibri"/>
                <a:cs typeface="Calibri"/>
              </a:rPr>
              <a:t> </a:t>
            </a:r>
          </a:p>
        </p:txBody>
      </p:sp>
      <p:sp>
        <p:nvSpPr>
          <p:cNvPr id="10" name="Folded Corner 9"/>
          <p:cNvSpPr/>
          <p:nvPr/>
        </p:nvSpPr>
        <p:spPr bwMode="auto">
          <a:xfrm>
            <a:off x="5868144" y="1556792"/>
            <a:ext cx="2304256" cy="3816424"/>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GB" sz="3200" kern="0" dirty="0" err="1">
                <a:solidFill>
                  <a:srgbClr val="000000"/>
                </a:solidFill>
                <a:latin typeface="Calibri"/>
                <a:cs typeface="Calibri"/>
              </a:rPr>
              <a:t>iOS</a:t>
            </a:r>
            <a:br>
              <a:rPr lang="en-GB" sz="3200" kern="0" dirty="0">
                <a:solidFill>
                  <a:srgbClr val="000000"/>
                </a:solidFill>
                <a:latin typeface="Calibri"/>
                <a:cs typeface="Calibri"/>
              </a:rPr>
            </a:br>
            <a:r>
              <a:rPr lang="en-GB" sz="3200" kern="0" dirty="0" err="1">
                <a:solidFill>
                  <a:srgbClr val="000000"/>
                </a:solidFill>
                <a:latin typeface="Calibri"/>
                <a:cs typeface="Calibri"/>
              </a:rPr>
              <a:t>iPad</a:t>
            </a:r>
            <a:br>
              <a:rPr lang="en-GB" sz="3200" kern="0" dirty="0">
                <a:solidFill>
                  <a:srgbClr val="000000"/>
                </a:solidFill>
                <a:latin typeface="Calibri"/>
                <a:cs typeface="Calibri"/>
              </a:rPr>
            </a:br>
            <a:r>
              <a:rPr lang="en-GB" sz="3200" kern="0" dirty="0">
                <a:solidFill>
                  <a:srgbClr val="000000"/>
                </a:solidFill>
                <a:latin typeface="Calibri"/>
                <a:cs typeface="Calibri"/>
              </a:rPr>
              <a:t>RIM</a:t>
            </a:r>
            <a:br>
              <a:rPr lang="en-GB" sz="3200" kern="0" dirty="0">
                <a:solidFill>
                  <a:srgbClr val="000000"/>
                </a:solidFill>
                <a:latin typeface="Calibri"/>
                <a:cs typeface="Calibri"/>
              </a:rPr>
            </a:br>
            <a:r>
              <a:rPr lang="en-GB" sz="3200" kern="0" dirty="0">
                <a:solidFill>
                  <a:srgbClr val="000000"/>
                </a:solidFill>
                <a:latin typeface="Calibri"/>
                <a:cs typeface="Calibri"/>
              </a:rPr>
              <a:t>mobile handy</a:t>
            </a:r>
            <a:br>
              <a:rPr lang="en-GB" sz="3200" kern="0" dirty="0">
                <a:solidFill>
                  <a:srgbClr val="000000"/>
                </a:solidFill>
                <a:latin typeface="Calibri"/>
                <a:cs typeface="Calibri"/>
              </a:rPr>
            </a:br>
            <a:r>
              <a:rPr lang="en-GB" sz="3200" kern="0" dirty="0" err="1">
                <a:solidFill>
                  <a:srgbClr val="000000"/>
                </a:solidFill>
                <a:latin typeface="Calibri"/>
                <a:cs typeface="Calibri"/>
              </a:rPr>
              <a:t>telcom</a:t>
            </a:r>
            <a:r>
              <a:rPr lang="en-GB" sz="3200" kern="0" dirty="0">
                <a:solidFill>
                  <a:srgbClr val="000000"/>
                </a:solidFill>
                <a:latin typeface="Calibri"/>
                <a:cs typeface="Calibri"/>
              </a:rPr>
              <a:t> provider</a:t>
            </a:r>
          </a:p>
        </p:txBody>
      </p:sp>
      <p:sp>
        <p:nvSpPr>
          <p:cNvPr id="17" name="Rectangle 16"/>
          <p:cNvSpPr/>
          <p:nvPr/>
        </p:nvSpPr>
        <p:spPr>
          <a:xfrm>
            <a:off x="899592" y="5589240"/>
            <a:ext cx="3279964" cy="400110"/>
          </a:xfrm>
          <a:prstGeom prst="rect">
            <a:avLst/>
          </a:prstGeom>
        </p:spPr>
        <p:txBody>
          <a:bodyPr wrap="none">
            <a:spAutoFit/>
          </a:bodyPr>
          <a:lstStyle/>
          <a:p>
            <a:r>
              <a:rPr lang="en-GB" sz="2000" kern="0" dirty="0">
                <a:solidFill>
                  <a:srgbClr val="000000"/>
                </a:solidFill>
                <a:latin typeface="Calibri"/>
                <a:cs typeface="Calibri"/>
              </a:rPr>
              <a:t>Similarity(doc</a:t>
            </a:r>
            <a:r>
              <a:rPr lang="en-GB" sz="2000" kern="0" baseline="-25000" dirty="0">
                <a:solidFill>
                  <a:srgbClr val="000000"/>
                </a:solidFill>
                <a:latin typeface="Calibri"/>
                <a:cs typeface="Calibri"/>
              </a:rPr>
              <a:t>1</a:t>
            </a:r>
            <a:r>
              <a:rPr lang="en-GB" sz="2000" kern="0" dirty="0">
                <a:solidFill>
                  <a:srgbClr val="000000"/>
                </a:solidFill>
                <a:latin typeface="Calibri"/>
                <a:cs typeface="Calibri"/>
              </a:rPr>
              <a:t>, doc</a:t>
            </a:r>
            <a:r>
              <a:rPr lang="en-GB" sz="2000" kern="0" baseline="-25000" dirty="0">
                <a:solidFill>
                  <a:srgbClr val="000000"/>
                </a:solidFill>
                <a:latin typeface="Calibri"/>
                <a:cs typeface="Calibri"/>
              </a:rPr>
              <a:t>2</a:t>
            </a:r>
            <a:r>
              <a:rPr lang="en-GB" sz="2000" kern="0" dirty="0">
                <a:solidFill>
                  <a:srgbClr val="000000"/>
                </a:solidFill>
                <a:latin typeface="Calibri"/>
                <a:cs typeface="Calibri"/>
              </a:rPr>
              <a:t>) = 0.245</a:t>
            </a:r>
            <a:endParaRPr lang="en-GB" sz="1050" dirty="0"/>
          </a:p>
        </p:txBody>
      </p:sp>
      <p:sp>
        <p:nvSpPr>
          <p:cNvPr id="18" name="Rectangle 17"/>
          <p:cNvSpPr/>
          <p:nvPr/>
        </p:nvSpPr>
        <p:spPr>
          <a:xfrm>
            <a:off x="4644008" y="5589240"/>
            <a:ext cx="3019977" cy="400110"/>
          </a:xfrm>
          <a:prstGeom prst="rect">
            <a:avLst/>
          </a:prstGeom>
        </p:spPr>
        <p:txBody>
          <a:bodyPr wrap="none">
            <a:spAutoFit/>
          </a:bodyPr>
          <a:lstStyle/>
          <a:p>
            <a:r>
              <a:rPr lang="en-GB" sz="2000" kern="0" dirty="0">
                <a:solidFill>
                  <a:srgbClr val="000000"/>
                </a:solidFill>
                <a:latin typeface="Calibri"/>
                <a:cs typeface="Calibri"/>
              </a:rPr>
              <a:t>Similarity(doc</a:t>
            </a:r>
            <a:r>
              <a:rPr lang="en-GB" sz="2000" kern="0" baseline="-25000" dirty="0">
                <a:solidFill>
                  <a:srgbClr val="000000"/>
                </a:solidFill>
                <a:latin typeface="Calibri"/>
                <a:cs typeface="Calibri"/>
              </a:rPr>
              <a:t>2</a:t>
            </a:r>
            <a:r>
              <a:rPr lang="en-GB" sz="2000" kern="0" dirty="0">
                <a:solidFill>
                  <a:srgbClr val="000000"/>
                </a:solidFill>
                <a:latin typeface="Calibri"/>
                <a:cs typeface="Calibri"/>
              </a:rPr>
              <a:t>, doc</a:t>
            </a:r>
            <a:r>
              <a:rPr lang="en-GB" sz="2000" kern="0" baseline="-25000" dirty="0">
                <a:solidFill>
                  <a:srgbClr val="000000"/>
                </a:solidFill>
                <a:latin typeface="Calibri"/>
                <a:cs typeface="Calibri"/>
              </a:rPr>
              <a:t>3</a:t>
            </a:r>
            <a:r>
              <a:rPr lang="en-GB" sz="2000" kern="0" dirty="0">
                <a:solidFill>
                  <a:srgbClr val="000000"/>
                </a:solidFill>
                <a:latin typeface="Calibri"/>
                <a:cs typeface="Calibri"/>
              </a:rPr>
              <a:t>) = 0.3</a:t>
            </a:r>
            <a:endParaRPr lang="en-GB" sz="1050" dirty="0"/>
          </a:p>
        </p:txBody>
      </p:sp>
      <p:sp>
        <p:nvSpPr>
          <p:cNvPr id="19" name="Rectangle 18"/>
          <p:cNvSpPr/>
          <p:nvPr/>
        </p:nvSpPr>
        <p:spPr>
          <a:xfrm>
            <a:off x="2778813" y="6093296"/>
            <a:ext cx="3149971" cy="400110"/>
          </a:xfrm>
          <a:prstGeom prst="rect">
            <a:avLst/>
          </a:prstGeom>
        </p:spPr>
        <p:txBody>
          <a:bodyPr wrap="none">
            <a:spAutoFit/>
          </a:bodyPr>
          <a:lstStyle/>
          <a:p>
            <a:r>
              <a:rPr lang="en-GB" sz="2000" kern="0" dirty="0">
                <a:solidFill>
                  <a:srgbClr val="000000"/>
                </a:solidFill>
                <a:latin typeface="Calibri"/>
                <a:cs typeface="Calibri"/>
              </a:rPr>
              <a:t>Similarity(doc</a:t>
            </a:r>
            <a:r>
              <a:rPr lang="en-GB" sz="2000" kern="0" baseline="-25000" dirty="0">
                <a:solidFill>
                  <a:srgbClr val="000000"/>
                </a:solidFill>
                <a:latin typeface="Calibri"/>
                <a:cs typeface="Calibri"/>
              </a:rPr>
              <a:t>1</a:t>
            </a:r>
            <a:r>
              <a:rPr lang="en-GB" sz="2000" kern="0" dirty="0">
                <a:solidFill>
                  <a:srgbClr val="000000"/>
                </a:solidFill>
                <a:latin typeface="Calibri"/>
                <a:cs typeface="Calibri"/>
              </a:rPr>
              <a:t>, doc</a:t>
            </a:r>
            <a:r>
              <a:rPr lang="en-GB" sz="2000" kern="0" baseline="-25000" dirty="0">
                <a:solidFill>
                  <a:srgbClr val="000000"/>
                </a:solidFill>
                <a:latin typeface="Calibri"/>
                <a:cs typeface="Calibri"/>
              </a:rPr>
              <a:t>3</a:t>
            </a:r>
            <a:r>
              <a:rPr lang="en-GB" sz="2000" kern="0" dirty="0">
                <a:solidFill>
                  <a:srgbClr val="000000"/>
                </a:solidFill>
                <a:latin typeface="Calibri"/>
                <a:cs typeface="Calibri"/>
              </a:rPr>
              <a:t>) = 0.22</a:t>
            </a:r>
            <a:endParaRPr lang="en-GB" sz="1050" dirty="0"/>
          </a:p>
        </p:txBody>
      </p:sp>
      <p:sp>
        <p:nvSpPr>
          <p:cNvPr id="3" name="TextBox 2">
            <a:extLst>
              <a:ext uri="{FF2B5EF4-FFF2-40B4-BE49-F238E27FC236}">
                <a16:creationId xmlns:a16="http://schemas.microsoft.com/office/drawing/2014/main" id="{BB861D04-0CC7-1046-859B-6AFB5E521F29}"/>
              </a:ext>
            </a:extLst>
          </p:cNvPr>
          <p:cNvSpPr txBox="1"/>
          <p:nvPr/>
        </p:nvSpPr>
        <p:spPr>
          <a:xfrm>
            <a:off x="4281019" y="579628"/>
            <a:ext cx="4704045" cy="400110"/>
          </a:xfrm>
          <a:prstGeom prst="rect">
            <a:avLst/>
          </a:prstGeom>
          <a:noFill/>
        </p:spPr>
        <p:txBody>
          <a:bodyPr wrap="none" rtlCol="0">
            <a:spAutoFit/>
          </a:bodyPr>
          <a:lstStyle/>
          <a:p>
            <a:r>
              <a:rPr lang="en-US" sz="2000" dirty="0"/>
              <a:t>Concept vector (fruit, health, device, telco) </a:t>
            </a:r>
          </a:p>
        </p:txBody>
      </p:sp>
    </p:spTree>
    <p:extLst>
      <p:ext uri="{BB962C8B-B14F-4D97-AF65-F5344CB8AC3E}">
        <p14:creationId xmlns:p14="http://schemas.microsoft.com/office/powerpoint/2010/main" val="4265185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9B7A75F753E0409AA83805AFCEE9AD8F"/>
  <p:tag name="AUTOOPENPOLL" val="False"/>
  <p:tag name="TYPE" val="MultiChoiceSlide"/>
  <p:tag name="TPSLIDEBULLETSTYLE" val="2"/>
  <p:tag name="TPQUESTIONXML" val="&lt;?xml version=&quot;1.0&quot; encoding=&quot;UTF-8&quot; standalone=&quot;yes&quot;?&gt;&lt;questionlist&gt;&lt;properties&gt;&lt;guid&gt;A9F6D05C63F04631A06AA9723B7F6812&lt;/guid&gt;&lt;date&gt;3/9/2020 10:46: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B7A75F753E0409AA83805AFCEE9AD8F&lt;/guid&gt;&lt;repollguid&gt;76A0698240E4499E8D8B55A23CF6F71F&lt;/repollguid&gt;&lt;sourceid&gt;FA4686FBEC8F44D9852C0553F35F1AD4&lt;/sourceid&gt;&lt;questiontext&gt;In vector space retrieval each row of the matrix M corresponds to&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F5859F513ED48B0BAC4318DDC29117A&lt;/guid&gt;&lt;answertext&gt;A document&lt;/answertext&gt;&lt;valuetype&gt;0&lt;/valuetype&gt;&lt;/answer&gt;&lt;answer&gt;&lt;guid&gt;3AEA41DC8D10431AA53BFF0A201E366C&lt;/guid&gt;&lt;answertext&gt;A concept&lt;/answertext&gt;&lt;valuetype&gt;0&lt;/valuetype&gt;&lt;/answer&gt;&lt;answer&gt;&lt;guid&gt;509B561241EF49EEA9E0D28E02E9FB27&lt;/guid&gt;&lt;answertext&gt;A query&lt;/answertext&gt;&lt;valuetype&gt;0&lt;/valuetype&gt;&lt;/answer&gt;&lt;answer&gt;&lt;guid&gt;F7E52CC9898C41968958FEBBF105A4D3&lt;/guid&gt;&lt;answertext&gt;A term&lt;/answertext&gt;&lt;valuetype&gt;0&lt;/valuetype&gt;&lt;/answer&gt;&lt;/answers&gt;&lt;/multichoice&gt;&lt;/questions&gt;&lt;/questionlist&gt;"/>
  <p:tag name="LIVECHARTING" val="False"/>
  <p:tag name="CHARTTYPE" val="0"/>
  <p:tag name="CHARTDEFINEDCOLORS" val="3,6,10,45,32,50,13,4,9,55,1"/>
  <p:tag name="HASRESULTS" val="True"/>
  <p:tag name="RESULTS" val="In vector space retrieval each row of the matrix M corresponds to[;crlf;]42[;]59[;]42[;]False[;]0[;][;crlf;]2.3095[;]1[;]1.439[;]2.0709[;crlf;]22[;]0[;]A document1[;]A document[;][;crlf;]2[;]0[;]A concept2[;]A concept[;][;crlf;]1[;]0[;]A query3[;]A query[;][;crlf;]17[;]0[;]A term4[;]A term[;][;crlf;]"/>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503C345B889419BA56E35934873EC3B"/>
  <p:tag name="AUTOOPENPOLL" val="False"/>
  <p:tag name="TYPE" val="MultiChoiceSlide"/>
  <p:tag name="TPSLIDEBULLETSTYLE" val="2"/>
  <p:tag name="TPQUESTIONXML" val="&lt;?xml version=&quot;1.0&quot; encoding=&quot;UTF-8&quot; standalone=&quot;yes&quot;?&gt;&lt;questionlist&gt;&lt;properties&gt;&lt;guid&gt;6AF1670B975448E8A892E2D220AFA455&lt;/guid&gt;&lt;date&gt;3/9/2020 10:46: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503C345B889419BA56E35934873EC3B&lt;/guid&gt;&lt;repollguid&gt;80B9CCE6CC3D437484323ED5C586C295&lt;/repollguid&gt;&lt;sourceid&gt;4A4765E4B87840B79F2478E5F6321E0D&lt;/sourceid&gt;&lt;questiontext&gt;Applying SVD to a term-document matrix M. Each concept is represented in K&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85C32B1C72749EABA8D68593AE88035&lt;/guid&gt;&lt;answertext&gt;as a singular value&lt;/answertext&gt;&lt;valuetype&gt;0&lt;/valuetype&gt;&lt;/answer&gt;&lt;answer&gt;&lt;guid&gt;D3193844E2F04321939CD6BADC63E118&lt;/guid&gt;&lt;answertext&gt;as a linear combination of terms of the vocabulary&lt;/answertext&gt;&lt;valuetype&gt;0&lt;/valuetype&gt;&lt;/answer&gt;&lt;answer&gt;&lt;guid&gt;ACB1365BD45D4FB9BE967296ECBE37F3&lt;/guid&gt;&lt;answertext&gt;as a linear combination of documents in the document collection&lt;/answertext&gt;&lt;valuetype&gt;0&lt;/valuetype&gt;&lt;/answer&gt;&lt;answer&gt;&lt;guid&gt;3221FD1C00C840D18F4434953DE0D051&lt;/guid&gt;&lt;answertext&gt;as a least squares approximation of the matrix M&lt;/answertext&gt;&lt;valuetype&gt;0&lt;/valuetype&gt;&lt;/answer&gt;&lt;/answers&gt;&lt;/multichoice&gt;&lt;/questions&gt;&lt;/questionlist&gt;"/>
  <p:tag name="LIVECHARTING" val="False"/>
  <p:tag name="CHARTTYPE" val="0"/>
  <p:tag name="CHARTDEFINEDCOLORS" val="3,6,10,45,32,50,13,4,9,55,1"/>
  <p:tag name="HASRESULTS" val="True"/>
  <p:tag name="RESULTS" val="Applying SVD to a term-document matrix M. Each concept is represented in K[;crlf;]41[;]60[;]41[;]False[;]0[;][;crlf;]2.2683[;]2[;]0.5854[;]0.3427[;crlf;]1[;]0[;]as a singular value1[;]as a singular value[;][;crlf;]30[;]0[;]as a linear combination of terms of the vocabulary2[;]as a linear combination of terms of the vocabulary[;][;crlf;]8[;]0[;]as a linear combination of documents in the document collection3[;]as a linear combination of documents in the document collection[;][;crlf;]2[;]0[;]as a least squares approximation of the matrix M4[;]as a least squares approximation of the matrix M[;][;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F50980357F2140C9B50FB3CCFC8548AD"/>
  <p:tag name="AUTOOPENPOLL" val="False"/>
  <p:tag name="TYPE" val="MultiChoiceSlide"/>
  <p:tag name="TPSLIDEBULLETSTYLE" val="2"/>
  <p:tag name="TPQUESTIONXML" val="&lt;?xml version=&quot;1.0&quot; encoding=&quot;UTF-8&quot; standalone=&quot;yes&quot;?&gt;&lt;questionlist&gt;&lt;properties&gt;&lt;guid&gt;668D9A41BB364689A169DF3722973E5F&lt;/guid&gt;&lt;date&gt;3/9/2020 10:46: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50980357F2140C9B50FB3CCFC8548AD&lt;/guid&gt;&lt;repollguid&gt;3C47FAB50FFD42518CF441D7DA28CAE8&lt;/repollguid&gt;&lt;sourceid&gt;9DBAC07D57AD47499176C2688B8773E9&lt;/sourceid&gt;&lt;questiontext&gt;The number of term vectors in the matrix Ksused for LSI&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2386F63B4A408098188BCD11F09B71&lt;/guid&gt;&lt;answertext&gt;Is smaller than the number of rows in the matrix M&lt;/answertext&gt;&lt;valuetype&gt;0&lt;/valuetype&gt;&lt;/answer&gt;&lt;answer&gt;&lt;guid&gt;1ADBEC0E31134B9CA92C3476E8F0650A&lt;/guid&gt;&lt;answertext&gt;Is the same as the number of rows in the matrix M&lt;/answertext&gt;&lt;valuetype&gt;0&lt;/valuetype&gt;&lt;/answer&gt;&lt;answer&gt;&lt;guid&gt;8F54DABFEBE54229901E5A410E2DAFC6&lt;/guid&gt;&lt;answertext&gt;Is larger than the number of rows in the matrix M&lt;/answertext&gt;&lt;valuetype&gt;0&lt;/valuetype&gt;&lt;/answer&gt;&lt;/answers&gt;&lt;/multichoice&gt;&lt;/questions&gt;&lt;/questionlist&gt;"/>
  <p:tag name="LIVECHARTING" val="False"/>
  <p:tag name="CHARTTYPE" val="0"/>
  <p:tag name="CHARTDEFINEDCOLORS" val="3,6,10,45,32,50,13,4,9,55,1"/>
  <p:tag name="HASRESULTS" val="True"/>
  <p:tag name="RESULTS" val="The number of term vectors in the matrix Ksused for LSI[;crlf;]39[;]61[;]39[;]False[;]0[;][;crlf;]1.641[;]2[;]0.6196[;]0.384[;crlf;]17[;]0[;]Is smaller than the number of rows in the matrix M1[;]Is smaller than the number of rows in the matrix M[;][;crlf;]19[;]0[;]Is the same as the number of rows in the matrix M2[;]Is the same as the number of rows in the matrix M[;][;crlf;]3[;]0[;]Is larger than the number of rows in the matrix M3[;]Is larger than the number of rows in the matrix M[;][;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FAAE0969E1B44F62AA708D67EE06654B"/>
  <p:tag name="AUTOOPENPOLL" val="False"/>
  <p:tag name="TYPE" val="MultiChoiceSlide"/>
  <p:tag name="TPSLIDEBULLETSTYLE" val="2"/>
  <p:tag name="TPQUESTIONXML" val="&lt;?xml version=&quot;1.0&quot; encoding=&quot;UTF-8&quot; standalone=&quot;yes&quot;?&gt;&lt;questionlist&gt;&lt;properties&gt;&lt;guid&gt;E0F80D5B50234505BCABF0A8B8D760B8&lt;/guid&gt;&lt;date&gt;3/9/2020 10:46: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AAE0969E1B44F62AA708D67EE06654B&lt;/guid&gt;&lt;repollguid&gt;E4C693D535F04F6CAB1E8FBE94CF5220&lt;/repollguid&gt;&lt;sourceid&gt;769A44D5C9974826BD41FE9F8A2BE6C8&lt;/sourceid&gt;&lt;questiontext&gt;A query transformed into the concept space for LSI ha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D6B6139C4484F588FAF09FC753FB0ED&lt;/guid&gt;&lt;answertext&gt;s components (number of singular values)&lt;/answertext&gt;&lt;valuetype&gt;0&lt;/valuetype&gt;&lt;/answer&gt;&lt;answer&gt;&lt;guid&gt;94CF55585B6641DD9327A6AF0A45977A&lt;/guid&gt;&lt;answertext&gt;m components (size of vocabulary)&lt;/answertext&gt;&lt;valuetype&gt;0&lt;/valuetype&gt;&lt;/answer&gt;&lt;answer&gt;&lt;guid&gt;00E596F97E684644B8AED6D8229C6AEC&lt;/guid&gt;&lt;answertext&gt;n components (number of documents)&lt;/answertext&gt;&lt;valuetype&gt;0&lt;/valuetype&gt;&lt;/answer&gt;&lt;/answers&gt;&lt;/multichoice&gt;&lt;/questions&gt;&lt;/questionlist&gt;"/>
  <p:tag name="LIVECHARTING" val="False"/>
  <p:tag name="CHARTTYPE" val="0"/>
  <p:tag name="CHARTDEFINEDCOLORS" val="3,6,10,45,32,50,13,4,9,55,1"/>
  <p:tag name="HASRESULTS" val="True"/>
  <p:tag name="RESULTS" val="A query transformed into the concept space for LSI has …[;crlf;]40[;]62[;]40[;]False[;]0[;][;crlf;]1.45[;]1[;]0.7399[;]0.5475[;crlf;]28[;]0[;]s components (number of singular values)1[;]s components (number of singular values)[;][;crlf;]6[;]0[;]m components (size of vocabulary)2[;]m components (size of vocabulary)[;][;crlf;]6[;]0[;]n components (number of documents)3[;]n components (number of documents)[;][;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54101</TotalTime>
  <Words>12190</Words>
  <Application>Microsoft Macintosh PowerPoint</Application>
  <PresentationFormat>On-screen Show (4:3)</PresentationFormat>
  <Paragraphs>1137</Paragraphs>
  <Slides>89</Slides>
  <Notes>77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4" baseType="lpstr">
      <vt:lpstr>ＭＳ Ｐゴシック</vt:lpstr>
      <vt:lpstr>ＭＳ Ｐゴシック</vt:lpstr>
      <vt:lpstr>Arial</vt:lpstr>
      <vt:lpstr>Calibri</vt:lpstr>
      <vt:lpstr>Cambria Math</vt:lpstr>
      <vt:lpstr>Comic Sans MS</vt:lpstr>
      <vt:lpstr>Courier</vt:lpstr>
      <vt:lpstr>Symbol</vt:lpstr>
      <vt:lpstr>Tempus Sans ITC</vt:lpstr>
      <vt:lpstr>Times New Roman</vt:lpstr>
      <vt:lpstr>Verdana</vt:lpstr>
      <vt:lpstr>Wingdings</vt:lpstr>
      <vt:lpstr>part1 XML</vt:lpstr>
      <vt:lpstr>1_part1 XML</vt:lpstr>
      <vt:lpstr>Equation</vt:lpstr>
      <vt:lpstr>9. Latent Semantic Indexing</vt:lpstr>
      <vt:lpstr>Latent Semantic Indexing</vt:lpstr>
      <vt:lpstr>The Problem</vt:lpstr>
      <vt:lpstr>Example: 3 documents</vt:lpstr>
      <vt:lpstr>Key Idea</vt:lpstr>
      <vt:lpstr>Using Concepts for Retrieval</vt:lpstr>
      <vt:lpstr>Example: Concept Space</vt:lpstr>
      <vt:lpstr>Similarity Computation in Concept Space</vt:lpstr>
      <vt:lpstr>Result</vt:lpstr>
      <vt:lpstr>Basic Definitions</vt:lpstr>
      <vt:lpstr>Computing the Ranking Using M</vt:lpstr>
      <vt:lpstr>In vector space retrieval each row of the matrix M corresponds to </vt:lpstr>
      <vt:lpstr>Identifying Top Concepts</vt:lpstr>
      <vt:lpstr>Singular Value Decomposition (SVD)</vt:lpstr>
      <vt:lpstr>Construction of SVD</vt:lpstr>
      <vt:lpstr>Interpretation of SVD</vt:lpstr>
      <vt:lpstr>Illustration of SVD</vt:lpstr>
      <vt:lpstr>Illustration of SVD – Another Perspective</vt:lpstr>
      <vt:lpstr>Latent Semantic Indexing (LSI)</vt:lpstr>
      <vt:lpstr>Illustration of Latent Semantic Indexing</vt:lpstr>
      <vt:lpstr>Answering Queries</vt:lpstr>
      <vt:lpstr>Mapping Queries</vt:lpstr>
      <vt:lpstr>Illustration of LSI Querying</vt:lpstr>
      <vt:lpstr>Example: Documents</vt:lpstr>
      <vt:lpstr>Implementation in Python</vt:lpstr>
      <vt:lpstr>Results (s=2)</vt:lpstr>
      <vt:lpstr>Plot of Terms and  Documents in 2-d  Concept Space</vt:lpstr>
      <vt:lpstr>Applying SVD to a term-document matrix M. Each concept is represented in K</vt:lpstr>
      <vt:lpstr>The number of term vectors in the matrix Ks used for LSI</vt:lpstr>
      <vt:lpstr>A query transformed into the concept space for LSI has …</vt:lpstr>
      <vt:lpstr>Discussion of Latent Semantic Indexing</vt:lpstr>
      <vt:lpstr>Alternative Techniques</vt:lpstr>
      <vt:lpstr>Latent Dirichlet Allocation (LDA)</vt:lpstr>
      <vt:lpstr>Document Generation using a  Probabilistic Process</vt:lpstr>
      <vt:lpstr>LDA: Topic Identification</vt:lpstr>
      <vt:lpstr>Latent Dirichlet Allocation</vt:lpstr>
      <vt:lpstr>Use of Topic Models</vt:lpstr>
      <vt:lpstr>Summary</vt:lpstr>
      <vt:lpstr>10. Word Embeddings</vt:lpstr>
      <vt:lpstr>Word Context</vt:lpstr>
      <vt:lpstr>Word Context</vt:lpstr>
      <vt:lpstr>Similarity-Based Representation</vt:lpstr>
      <vt:lpstr>Idea: Word Embeddings</vt:lpstr>
      <vt:lpstr>Mapping to Concept Space</vt:lpstr>
      <vt:lpstr>Model Parameters</vt:lpstr>
      <vt:lpstr>Illustration</vt:lpstr>
      <vt:lpstr>Learning the Model from Data</vt:lpstr>
      <vt:lpstr>Statistical Learning</vt:lpstr>
      <vt:lpstr>Loss Function</vt:lpstr>
      <vt:lpstr>Regularization </vt:lpstr>
      <vt:lpstr>Representation Learning</vt:lpstr>
      <vt:lpstr>Learning Probabilities</vt:lpstr>
      <vt:lpstr>Illustration</vt:lpstr>
      <vt:lpstr>Softmax Function</vt:lpstr>
      <vt:lpstr>Illustration</vt:lpstr>
      <vt:lpstr>Loss Function for the Model</vt:lpstr>
      <vt:lpstr>Approximation</vt:lpstr>
      <vt:lpstr>Illustration</vt:lpstr>
      <vt:lpstr>Optimizing the Parameters</vt:lpstr>
      <vt:lpstr>Loss Function</vt:lpstr>
      <vt:lpstr>Obtaining Negative Samples</vt:lpstr>
      <vt:lpstr>Solving the learning problem</vt:lpstr>
      <vt:lpstr>Computing derivatives</vt:lpstr>
      <vt:lpstr>Updating model parameters</vt:lpstr>
      <vt:lpstr>Computing the Derivative</vt:lpstr>
      <vt:lpstr>Observations</vt:lpstr>
      <vt:lpstr>CBOW Model</vt:lpstr>
      <vt:lpstr>Result</vt:lpstr>
      <vt:lpstr>Comments</vt:lpstr>
      <vt:lpstr>A column of matrix W^((c)) represents</vt:lpstr>
      <vt:lpstr>A word embedding for given corpus …</vt:lpstr>
      <vt:lpstr>Fasttext</vt:lpstr>
      <vt:lpstr>Subword Embeddings</vt:lpstr>
      <vt:lpstr>Byte Pair Encoding (BPE)</vt:lpstr>
      <vt:lpstr>Example BPE</vt:lpstr>
      <vt:lpstr>BPE Algorithm</vt:lpstr>
      <vt:lpstr>BPE Example</vt:lpstr>
      <vt:lpstr>Alternative Approaches</vt:lpstr>
      <vt:lpstr>Global Co-occurrence Count</vt:lpstr>
      <vt:lpstr>Modeling Ratios</vt:lpstr>
      <vt:lpstr>Glove Loss Function</vt:lpstr>
      <vt:lpstr>Glove Loss Function</vt:lpstr>
      <vt:lpstr>Properties of Word Embeddings</vt:lpstr>
      <vt:lpstr>Glove: Nearest words to Frog</vt:lpstr>
      <vt:lpstr>Syntactic Relationships</vt:lpstr>
      <vt:lpstr>Word Analogies: semantic relationships</vt:lpstr>
      <vt:lpstr>Semantic Dimensions</vt:lpstr>
      <vt:lpstr>Use of Word Embedding Models</vt:lpstr>
      <vt:lpstr>Impact</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620</cp:revision>
  <cp:lastPrinted>2020-10-12T06:55:27Z</cp:lastPrinted>
  <dcterms:created xsi:type="dcterms:W3CDTF">2002-10-01T12:44:42Z</dcterms:created>
  <dcterms:modified xsi:type="dcterms:W3CDTF">2021-10-21T13:45:01Z</dcterms:modified>
</cp:coreProperties>
</file>